
<file path=[Content_Types].xml><?xml version="1.0" encoding="utf-8"?>
<Types xmlns="http://schemas.openxmlformats.org/package/2006/content-types">
  <Default Extension="emf" ContentType="image/x-emf"/>
  <Default Extension="fntdata" ContentType="application/x-fontdata"/>
  <Default Extension="glb" ContentType="model/gltf.binary"/>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47"/>
  </p:notesMasterIdLst>
  <p:sldIdLst>
    <p:sldId id="376" r:id="rId2"/>
    <p:sldId id="377" r:id="rId3"/>
    <p:sldId id="341" r:id="rId4"/>
    <p:sldId id="316" r:id="rId5"/>
    <p:sldId id="264" r:id="rId6"/>
    <p:sldId id="271" r:id="rId7"/>
    <p:sldId id="365" r:id="rId8"/>
    <p:sldId id="366" r:id="rId9"/>
    <p:sldId id="367" r:id="rId10"/>
    <p:sldId id="368" r:id="rId11"/>
    <p:sldId id="270" r:id="rId12"/>
    <p:sldId id="273" r:id="rId13"/>
    <p:sldId id="276" r:id="rId14"/>
    <p:sldId id="295" r:id="rId15"/>
    <p:sldId id="296" r:id="rId16"/>
    <p:sldId id="297" r:id="rId17"/>
    <p:sldId id="298" r:id="rId18"/>
    <p:sldId id="299" r:id="rId19"/>
    <p:sldId id="278" r:id="rId20"/>
    <p:sldId id="279" r:id="rId21"/>
    <p:sldId id="283" r:id="rId22"/>
    <p:sldId id="378" r:id="rId23"/>
    <p:sldId id="263" r:id="rId24"/>
    <p:sldId id="262" r:id="rId25"/>
    <p:sldId id="381" r:id="rId26"/>
    <p:sldId id="308" r:id="rId27"/>
    <p:sldId id="309" r:id="rId28"/>
    <p:sldId id="310" r:id="rId29"/>
    <p:sldId id="311" r:id="rId30"/>
    <p:sldId id="382" r:id="rId31"/>
    <p:sldId id="312" r:id="rId32"/>
    <p:sldId id="313" r:id="rId33"/>
    <p:sldId id="383" r:id="rId34"/>
    <p:sldId id="317" r:id="rId35"/>
    <p:sldId id="318" r:id="rId36"/>
    <p:sldId id="320" r:id="rId37"/>
    <p:sldId id="321" r:id="rId38"/>
    <p:sldId id="375" r:id="rId39"/>
    <p:sldId id="384" r:id="rId40"/>
    <p:sldId id="326" r:id="rId41"/>
    <p:sldId id="370" r:id="rId42"/>
    <p:sldId id="371" r:id="rId43"/>
    <p:sldId id="336" r:id="rId44"/>
    <p:sldId id="372" r:id="rId45"/>
    <p:sldId id="373" r:id="rId46"/>
  </p:sldIdLst>
  <p:sldSz cx="9144000" cy="5143500" type="screen16x9"/>
  <p:notesSz cx="6858000" cy="9144000"/>
  <p:embeddedFontLst>
    <p:embeddedFont>
      <p:font typeface="AR HERMANN" panose="020B0600000101010101" charset="0"/>
      <p:regular r:id="rId48"/>
    </p:embeddedFont>
    <p:embeddedFont>
      <p:font typeface="Calibri" panose="020F0502020204030204" pitchFamily="34" charset="0"/>
      <p:regular r:id="rId49"/>
      <p:bold r:id="rId50"/>
      <p:italic r:id="rId51"/>
      <p:boldItalic r:id="rId52"/>
    </p:embeddedFont>
    <p:embeddedFont>
      <p:font typeface="Cambria" panose="02040503050406030204" pitchFamily="18" charset="0"/>
      <p:regular r:id="rId53"/>
      <p:bold r:id="rId54"/>
      <p:italic r:id="rId55"/>
      <p:boldItalic r:id="rId56"/>
    </p:embeddedFont>
    <p:embeddedFont>
      <p:font typeface="Tahoma" panose="020B0604030504040204" pitchFamily="34" charset="0"/>
      <p:regular r:id="rId57"/>
      <p:bold r:id="rId58"/>
    </p:embeddedFont>
    <p:embeddedFont>
      <p:font typeface="나눔고딕코딩" panose="020D0009000000000000" pitchFamily="49" charset="-127"/>
      <p:regular r:id="rId59"/>
      <p:bold r:id="rId60"/>
    </p:embeddedFont>
    <p:embeddedFont>
      <p:font typeface="맑은 고딕" panose="020B0503020000020004" pitchFamily="50" charset="-127"/>
      <p:regular r:id="rId61"/>
      <p:bold r:id="rId62"/>
    </p:embeddedFont>
  </p:embeddedFontLst>
  <p:custDataLst>
    <p:tags r:id="rId6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202B0CA-FC54-4496-8BCA-5EF66A818D29}" styleName="어두운 스타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3" autoAdjust="0"/>
    <p:restoredTop sz="73065" autoAdjust="0"/>
  </p:normalViewPr>
  <p:slideViewPr>
    <p:cSldViewPr snapToGrid="0">
      <p:cViewPr varScale="1">
        <p:scale>
          <a:sx n="113" d="100"/>
          <a:sy n="113" d="100"/>
        </p:scale>
        <p:origin x="20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F6C2B-BA23-4B6F-A16C-E83E1A24F26C}" type="datetimeFigureOut">
              <a:rPr lang="ko-KR" altLang="en-US" smtClean="0"/>
              <a:t>2021-05-31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09C8C-1C0B-460F-A188-A3D13441D7A7}" type="slidenum">
              <a:rPr lang="ko-KR" altLang="en-US" smtClean="0"/>
              <a:t>‹#›</a:t>
            </a:fld>
            <a:endParaRPr lang="ko-KR" altLang="en-US"/>
          </a:p>
        </p:txBody>
      </p:sp>
    </p:spTree>
    <p:extLst>
      <p:ext uri="{BB962C8B-B14F-4D97-AF65-F5344CB8AC3E}">
        <p14:creationId xmlns:p14="http://schemas.microsoft.com/office/powerpoint/2010/main" val="27841453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5709C8C-1C0B-460F-A188-A3D13441D7A7}" type="slidenum">
              <a:rPr lang="ko-KR" altLang="en-US" smtClean="0"/>
              <a:t>1</a:t>
            </a:fld>
            <a:endParaRPr lang="ko-KR" altLang="en-US"/>
          </a:p>
        </p:txBody>
      </p:sp>
    </p:spTree>
    <p:extLst>
      <p:ext uri="{BB962C8B-B14F-4D97-AF65-F5344CB8AC3E}">
        <p14:creationId xmlns:p14="http://schemas.microsoft.com/office/powerpoint/2010/main" val="174921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719C6AD-40AC-482A-BB92-1FA73865FCC4}" type="slidenum">
              <a:rPr lang="ko-KR" altLang="en-US" smtClean="0"/>
              <a:t>29</a:t>
            </a:fld>
            <a:endParaRPr lang="ko-KR" altLang="en-US"/>
          </a:p>
        </p:txBody>
      </p:sp>
    </p:spTree>
    <p:extLst>
      <p:ext uri="{BB962C8B-B14F-4D97-AF65-F5344CB8AC3E}">
        <p14:creationId xmlns:p14="http://schemas.microsoft.com/office/powerpoint/2010/main" val="334236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719C6AD-40AC-482A-BB92-1FA73865FCC4}" type="slidenum">
              <a:rPr lang="ko-KR" altLang="en-US" smtClean="0"/>
              <a:t>30</a:t>
            </a:fld>
            <a:endParaRPr lang="ko-KR" altLang="en-US"/>
          </a:p>
        </p:txBody>
      </p:sp>
    </p:spTree>
    <p:extLst>
      <p:ext uri="{BB962C8B-B14F-4D97-AF65-F5344CB8AC3E}">
        <p14:creationId xmlns:p14="http://schemas.microsoft.com/office/powerpoint/2010/main" val="180258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5709C8C-1C0B-460F-A188-A3D13441D7A7}" type="slidenum">
              <a:rPr lang="ko-KR" altLang="en-US" smtClean="0"/>
              <a:t>41</a:t>
            </a:fld>
            <a:endParaRPr lang="ko-KR" altLang="en-US"/>
          </a:p>
        </p:txBody>
      </p:sp>
    </p:spTree>
    <p:extLst>
      <p:ext uri="{BB962C8B-B14F-4D97-AF65-F5344CB8AC3E}">
        <p14:creationId xmlns:p14="http://schemas.microsoft.com/office/powerpoint/2010/main" val="317410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5709C8C-1C0B-460F-A188-A3D13441D7A7}" type="slidenum">
              <a:rPr lang="ko-KR" altLang="en-US" smtClean="0"/>
              <a:t>43</a:t>
            </a:fld>
            <a:endParaRPr lang="ko-KR" altLang="en-US"/>
          </a:p>
        </p:txBody>
      </p:sp>
    </p:spTree>
    <p:extLst>
      <p:ext uri="{BB962C8B-B14F-4D97-AF65-F5344CB8AC3E}">
        <p14:creationId xmlns:p14="http://schemas.microsoft.com/office/powerpoint/2010/main" val="3469732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5709C8C-1C0B-460F-A188-A3D13441D7A7}" type="slidenum">
              <a:rPr lang="ko-KR" altLang="en-US" smtClean="0"/>
              <a:t>45</a:t>
            </a:fld>
            <a:endParaRPr lang="ko-KR" altLang="en-US"/>
          </a:p>
        </p:txBody>
      </p:sp>
    </p:spTree>
    <p:extLst>
      <p:ext uri="{BB962C8B-B14F-4D97-AF65-F5344CB8AC3E}">
        <p14:creationId xmlns:p14="http://schemas.microsoft.com/office/powerpoint/2010/main" val="195498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5709C8C-1C0B-460F-A188-A3D13441D7A7}" type="slidenum">
              <a:rPr lang="ko-KR" altLang="en-US" smtClean="0"/>
              <a:t>2</a:t>
            </a:fld>
            <a:endParaRPr lang="ko-KR" altLang="en-US"/>
          </a:p>
        </p:txBody>
      </p:sp>
    </p:spTree>
    <p:extLst>
      <p:ext uri="{BB962C8B-B14F-4D97-AF65-F5344CB8AC3E}">
        <p14:creationId xmlns:p14="http://schemas.microsoft.com/office/powerpoint/2010/main" val="467766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5709C8C-1C0B-460F-A188-A3D13441D7A7}" type="slidenum">
              <a:rPr lang="ko-KR" altLang="en-US" smtClean="0"/>
              <a:t>4</a:t>
            </a:fld>
            <a:endParaRPr lang="ko-KR" altLang="en-US"/>
          </a:p>
        </p:txBody>
      </p:sp>
    </p:spTree>
    <p:extLst>
      <p:ext uri="{BB962C8B-B14F-4D97-AF65-F5344CB8AC3E}">
        <p14:creationId xmlns:p14="http://schemas.microsoft.com/office/powerpoint/2010/main" val="25668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E5709C8C-1C0B-460F-A188-A3D13441D7A7}" type="slidenum">
              <a:rPr lang="ko-KR" altLang="en-US" smtClean="0"/>
              <a:t>8</a:t>
            </a:fld>
            <a:endParaRPr lang="ko-KR" altLang="en-US"/>
          </a:p>
        </p:txBody>
      </p:sp>
    </p:spTree>
    <p:extLst>
      <p:ext uri="{BB962C8B-B14F-4D97-AF65-F5344CB8AC3E}">
        <p14:creationId xmlns:p14="http://schemas.microsoft.com/office/powerpoint/2010/main" val="3086511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E5709C8C-1C0B-460F-A188-A3D13441D7A7}" type="slidenum">
              <a:rPr lang="ko-KR" altLang="en-US" smtClean="0"/>
              <a:t>13</a:t>
            </a:fld>
            <a:endParaRPr lang="ko-KR" altLang="en-US"/>
          </a:p>
        </p:txBody>
      </p:sp>
    </p:spTree>
    <p:extLst>
      <p:ext uri="{BB962C8B-B14F-4D97-AF65-F5344CB8AC3E}">
        <p14:creationId xmlns:p14="http://schemas.microsoft.com/office/powerpoint/2010/main" val="3279562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E5709C8C-1C0B-460F-A188-A3D13441D7A7}" type="slidenum">
              <a:rPr lang="ko-KR" altLang="en-US" smtClean="0"/>
              <a:t>22</a:t>
            </a:fld>
            <a:endParaRPr lang="ko-KR" altLang="en-US"/>
          </a:p>
        </p:txBody>
      </p:sp>
    </p:spTree>
    <p:extLst>
      <p:ext uri="{BB962C8B-B14F-4D97-AF65-F5344CB8AC3E}">
        <p14:creationId xmlns:p14="http://schemas.microsoft.com/office/powerpoint/2010/main" val="414306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956598-0CB5-47E2-9ADC-673C413094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852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719C6AD-40AC-482A-BB92-1FA73865FCC4}" type="slidenum">
              <a:rPr lang="ko-KR" altLang="en-US" smtClean="0"/>
              <a:t>26</a:t>
            </a:fld>
            <a:endParaRPr lang="ko-KR" altLang="en-US"/>
          </a:p>
        </p:txBody>
      </p:sp>
    </p:spTree>
    <p:extLst>
      <p:ext uri="{BB962C8B-B14F-4D97-AF65-F5344CB8AC3E}">
        <p14:creationId xmlns:p14="http://schemas.microsoft.com/office/powerpoint/2010/main" val="2352096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719C6AD-40AC-482A-BB92-1FA73865FCC4}" type="slidenum">
              <a:rPr lang="ko-KR" altLang="en-US" smtClean="0"/>
              <a:t>28</a:t>
            </a:fld>
            <a:endParaRPr lang="ko-KR" altLang="en-US"/>
          </a:p>
        </p:txBody>
      </p:sp>
    </p:spTree>
    <p:extLst>
      <p:ext uri="{BB962C8B-B14F-4D97-AF65-F5344CB8AC3E}">
        <p14:creationId xmlns:p14="http://schemas.microsoft.com/office/powerpoint/2010/main" val="3294584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1725351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385927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1198650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C000"/>
                </a:solidFill>
              </a:defRPr>
            </a:lvl1pPr>
          </a:lstStyle>
          <a:p>
            <a:r>
              <a:rPr lang="ko-KR" altLang="en-US" dirty="0"/>
              <a:t>마스터 제목 스타일 편집</a:t>
            </a:r>
            <a:endParaRPr lang="en-US" dirty="0"/>
          </a:p>
        </p:txBody>
      </p:sp>
      <p:sp>
        <p:nvSpPr>
          <p:cNvPr id="3" name="Content Placeholder 2"/>
          <p:cNvSpPr>
            <a:spLocks noGrp="1"/>
          </p:cNvSpPr>
          <p:nvPr>
            <p:ph idx="1"/>
          </p:nvPr>
        </p:nvSpPr>
        <p:spPr/>
        <p:txBody>
          <a:bodyPr/>
          <a:lstStyle>
            <a:lvl1pPr>
              <a:defRPr>
                <a:solidFill>
                  <a:srgbClr val="92D050"/>
                </a:solidFill>
              </a:defRPr>
            </a:lvl1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397923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3316149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2100194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 편집</a:t>
            </a:r>
          </a:p>
        </p:txBody>
      </p:sp>
      <p:sp>
        <p:nvSpPr>
          <p:cNvPr id="4" name="Content Placeholder 3"/>
          <p:cNvSpPr>
            <a:spLocks noGrp="1"/>
          </p:cNvSpPr>
          <p:nvPr>
            <p:ph sz="half" idx="2"/>
          </p:nvPr>
        </p:nvSpPr>
        <p:spPr>
          <a:xfrm>
            <a:off x="629842" y="1878806"/>
            <a:ext cx="3868340" cy="276344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 편집</a:t>
            </a:r>
          </a:p>
        </p:txBody>
      </p:sp>
      <p:sp>
        <p:nvSpPr>
          <p:cNvPr id="6" name="Content Placeholder 5"/>
          <p:cNvSpPr>
            <a:spLocks noGrp="1"/>
          </p:cNvSpPr>
          <p:nvPr>
            <p:ph sz="quarter" idx="4"/>
          </p:nvPr>
        </p:nvSpPr>
        <p:spPr>
          <a:xfrm>
            <a:off x="4629150" y="1878806"/>
            <a:ext cx="3887391" cy="276344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110125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2589031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422113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418773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6CC14F1D-BB12-4672-BB3C-1516046A1FA4}" type="datetimeFigureOut">
              <a:rPr lang="ko-KR" altLang="en-US" smtClean="0"/>
              <a:t>2021-05-31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4093199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692693"/>
          </a:xfrm>
          <a:prstGeom prst="rect">
            <a:avLst/>
          </a:prstGeom>
        </p:spPr>
        <p:txBody>
          <a:bodyPr vert="horz" lIns="91440" tIns="45720" rIns="91440" bIns="45720" rtlCol="0" anchor="ctr">
            <a:normAutofit/>
          </a:bodyPr>
          <a:lstStyle/>
          <a:p>
            <a:r>
              <a:rPr kumimoji="0" lang="ko-KR" altLang="en-US" sz="3300" b="0" i="0" u="none" strike="noStrike" kern="1200" cap="none" spc="0" normalizeH="0" baseline="0" noProof="0" dirty="0">
                <a:ln>
                  <a:noFill/>
                </a:ln>
                <a:solidFill>
                  <a:prstClr val="white"/>
                </a:solidFill>
                <a:effectLst/>
                <a:uLnTx/>
                <a:uFillTx/>
                <a:latin typeface="+mj-lt"/>
                <a:ea typeface="+mj-ea"/>
                <a:cs typeface="+mj-cs"/>
              </a:rPr>
              <a:t>마스터 제목 스타일 편집</a:t>
            </a:r>
            <a:endParaRPr lang="en-US" dirty="0"/>
          </a:p>
        </p:txBody>
      </p:sp>
      <p:sp>
        <p:nvSpPr>
          <p:cNvPr id="3" name="Text Placeholder 2"/>
          <p:cNvSpPr>
            <a:spLocks noGrp="1"/>
          </p:cNvSpPr>
          <p:nvPr>
            <p:ph type="body" idx="1"/>
          </p:nvPr>
        </p:nvSpPr>
        <p:spPr>
          <a:xfrm>
            <a:off x="628650" y="1207168"/>
            <a:ext cx="7886700" cy="3425555"/>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CC14F1D-BB12-4672-BB3C-1516046A1FA4}" type="datetimeFigureOut">
              <a:rPr lang="ko-KR" altLang="en-US" smtClean="0"/>
              <a:t>2021-05-31</a:t>
            </a:fld>
            <a:endParaRPr lang="ko-KR"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74CA7E7-31D2-4AE6-A432-9AD10A095A93}" type="slidenum">
              <a:rPr lang="ko-KR" altLang="en-US" smtClean="0"/>
              <a:t>‹#›</a:t>
            </a:fld>
            <a:endParaRPr lang="ko-KR" altLang="en-US"/>
          </a:p>
        </p:txBody>
      </p:sp>
    </p:spTree>
    <p:extLst>
      <p:ext uri="{BB962C8B-B14F-4D97-AF65-F5344CB8AC3E}">
        <p14:creationId xmlns:p14="http://schemas.microsoft.com/office/powerpoint/2010/main" val="146075160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1" hangingPunct="1">
        <a:lnSpc>
          <a:spcPct val="90000"/>
        </a:lnSpc>
        <a:spcBef>
          <a:spcPct val="0"/>
        </a:spcBef>
        <a:buNone/>
        <a:defRPr sz="3300" b="0" i="0" u="none"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b="0" i="0" u="none"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wan-ajou/webgl-1.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image" Target="../media/image5.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image" Target="../media/image5.jpg"/></Relationships>
</file>

<file path=ppt/slides/_rels/slide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2437C-04F3-4742-88FA-75438542E84D}"/>
              </a:ext>
            </a:extLst>
          </p:cNvPr>
          <p:cNvSpPr>
            <a:spLocks noGrp="1"/>
          </p:cNvSpPr>
          <p:nvPr>
            <p:ph type="ctrTitle"/>
          </p:nvPr>
        </p:nvSpPr>
        <p:spPr/>
        <p:txBody>
          <a:bodyPr/>
          <a:lstStyle/>
          <a:p>
            <a:r>
              <a:rPr lang="en-US" altLang="ko-KR" dirty="0"/>
              <a:t>Are you ready?</a:t>
            </a:r>
            <a:endParaRPr lang="ko-KR" altLang="en-US" dirty="0"/>
          </a:p>
        </p:txBody>
      </p:sp>
    </p:spTree>
    <p:extLst>
      <p:ext uri="{BB962C8B-B14F-4D97-AF65-F5344CB8AC3E}">
        <p14:creationId xmlns:p14="http://schemas.microsoft.com/office/powerpoint/2010/main" val="2532010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8B9D72-3129-4BBE-8F72-8836C278E38B}"/>
              </a:ext>
            </a:extLst>
          </p:cNvPr>
          <p:cNvSpPr>
            <a:spLocks noGrp="1"/>
          </p:cNvSpPr>
          <p:nvPr>
            <p:ph type="title"/>
          </p:nvPr>
        </p:nvSpPr>
        <p:spPr/>
        <p:txBody>
          <a:bodyPr/>
          <a:lstStyle/>
          <a:p>
            <a:r>
              <a:rPr lang="en-US" altLang="ko-KR" dirty="0"/>
              <a:t>Mapping for what?</a:t>
            </a:r>
            <a:endParaRPr lang="ko-KR" altLang="en-US" dirty="0"/>
          </a:p>
        </p:txBody>
      </p:sp>
      <p:sp>
        <p:nvSpPr>
          <p:cNvPr id="3" name="내용 개체 틀 2">
            <a:extLst>
              <a:ext uri="{FF2B5EF4-FFF2-40B4-BE49-F238E27FC236}">
                <a16:creationId xmlns:a16="http://schemas.microsoft.com/office/drawing/2014/main" id="{C2BDDE04-BBE6-46A1-A87A-BDA61D709C55}"/>
              </a:ext>
            </a:extLst>
          </p:cNvPr>
          <p:cNvSpPr>
            <a:spLocks noGrp="1"/>
          </p:cNvSpPr>
          <p:nvPr>
            <p:ph idx="1"/>
          </p:nvPr>
        </p:nvSpPr>
        <p:spPr/>
        <p:txBody>
          <a:bodyPr/>
          <a:lstStyle/>
          <a:p>
            <a:r>
              <a:rPr lang="en-US" altLang="ko-KR" dirty="0"/>
              <a:t>Color – Object or Reflection</a:t>
            </a:r>
          </a:p>
          <a:p>
            <a:r>
              <a:rPr lang="en-US" altLang="ko-KR" dirty="0"/>
              <a:t>Depth, Stencil</a:t>
            </a:r>
          </a:p>
          <a:p>
            <a:r>
              <a:rPr lang="en-US" altLang="ko-KR" dirty="0"/>
              <a:t>Displacement, bump (Normal)</a:t>
            </a:r>
          </a:p>
          <a:p>
            <a:endParaRPr lang="ko-KR" altLang="en-US" dirty="0"/>
          </a:p>
        </p:txBody>
      </p:sp>
      <p:pic>
        <p:nvPicPr>
          <p:cNvPr id="4" name="Picture 2" descr="http://glasnost.itcarlow.ie/~powerk/GeneralGraphicsNotes/Theory/mappingimages/Bump-mapping.png">
            <a:extLst>
              <a:ext uri="{FF2B5EF4-FFF2-40B4-BE49-F238E27FC236}">
                <a16:creationId xmlns:a16="http://schemas.microsoft.com/office/drawing/2014/main" id="{6F6B2FDD-35F6-43A3-B023-9413AFE4884F}"/>
              </a:ext>
            </a:extLst>
          </p:cNvPr>
          <p:cNvPicPr>
            <a:picLocks noChangeAspect="1" noChangeArrowheads="1"/>
          </p:cNvPicPr>
          <p:nvPr/>
        </p:nvPicPr>
        <p:blipFill>
          <a:blip r:embed="rId2"/>
          <a:srcRect/>
          <a:stretch>
            <a:fillRect/>
          </a:stretch>
        </p:blipFill>
        <p:spPr bwMode="auto">
          <a:xfrm>
            <a:off x="994733" y="3085170"/>
            <a:ext cx="2253541" cy="1690156"/>
          </a:xfrm>
          <a:prstGeom prst="rect">
            <a:avLst/>
          </a:prstGeom>
          <a:noFill/>
        </p:spPr>
      </p:pic>
      <p:pic>
        <p:nvPicPr>
          <p:cNvPr id="5" name="Picture 4" descr="http://glasnost.itcarlow.ie/~powerk/GeneralGraphicsNotes/Theory/mappingimages/parallaxmapping.JPG">
            <a:extLst>
              <a:ext uri="{FF2B5EF4-FFF2-40B4-BE49-F238E27FC236}">
                <a16:creationId xmlns:a16="http://schemas.microsoft.com/office/drawing/2014/main" id="{E79A792F-86AA-4454-9111-F79BF86CBE91}"/>
              </a:ext>
            </a:extLst>
          </p:cNvPr>
          <p:cNvPicPr>
            <a:picLocks noChangeAspect="1" noChangeArrowheads="1"/>
          </p:cNvPicPr>
          <p:nvPr/>
        </p:nvPicPr>
        <p:blipFill>
          <a:blip r:embed="rId3"/>
          <a:srcRect/>
          <a:stretch>
            <a:fillRect/>
          </a:stretch>
        </p:blipFill>
        <p:spPr bwMode="auto">
          <a:xfrm>
            <a:off x="5501815" y="3045839"/>
            <a:ext cx="2253541" cy="1696240"/>
          </a:xfrm>
          <a:prstGeom prst="rect">
            <a:avLst/>
          </a:prstGeom>
          <a:noFill/>
        </p:spPr>
      </p:pic>
      <p:pic>
        <p:nvPicPr>
          <p:cNvPr id="6" name="Picture 6" descr="http://www.lg.clanhost.cz/images/bumpmapping.jpg">
            <a:extLst>
              <a:ext uri="{FF2B5EF4-FFF2-40B4-BE49-F238E27FC236}">
                <a16:creationId xmlns:a16="http://schemas.microsoft.com/office/drawing/2014/main" id="{1B6724BB-00AF-41CC-8DE0-A3C69CA5EDF1}"/>
              </a:ext>
            </a:extLst>
          </p:cNvPr>
          <p:cNvPicPr>
            <a:picLocks noChangeAspect="1" noChangeArrowheads="1"/>
          </p:cNvPicPr>
          <p:nvPr/>
        </p:nvPicPr>
        <p:blipFill>
          <a:blip r:embed="rId4"/>
          <a:srcRect/>
          <a:stretch>
            <a:fillRect/>
          </a:stretch>
        </p:blipFill>
        <p:spPr bwMode="auto">
          <a:xfrm>
            <a:off x="3248274" y="3085170"/>
            <a:ext cx="2253541" cy="1690156"/>
          </a:xfrm>
          <a:prstGeom prst="rect">
            <a:avLst/>
          </a:prstGeom>
          <a:noFill/>
        </p:spPr>
      </p:pic>
      <p:pic>
        <p:nvPicPr>
          <p:cNvPr id="7" name="Picture 2" descr="http://tfc.duke.free.fr/screens/envmap.png">
            <a:extLst>
              <a:ext uri="{FF2B5EF4-FFF2-40B4-BE49-F238E27FC236}">
                <a16:creationId xmlns:a16="http://schemas.microsoft.com/office/drawing/2014/main" id="{B1786F76-8066-4A38-A9AB-C6FE4AA891C2}"/>
              </a:ext>
            </a:extLst>
          </p:cNvPr>
          <p:cNvPicPr>
            <a:picLocks noChangeAspect="1" noChangeArrowheads="1"/>
          </p:cNvPicPr>
          <p:nvPr/>
        </p:nvPicPr>
        <p:blipFill>
          <a:blip r:embed="rId5"/>
          <a:srcRect/>
          <a:stretch>
            <a:fillRect/>
          </a:stretch>
        </p:blipFill>
        <p:spPr bwMode="auto">
          <a:xfrm>
            <a:off x="5501815" y="1316524"/>
            <a:ext cx="2253541" cy="1768646"/>
          </a:xfrm>
          <a:prstGeom prst="rect">
            <a:avLst/>
          </a:prstGeom>
          <a:noFill/>
        </p:spPr>
      </p:pic>
      <p:pic>
        <p:nvPicPr>
          <p:cNvPr id="8" name="Picture 2" descr="http://http.developer.nvidia.com/GPUGems2/elementLinks/01_botany_05.jpg">
            <a:extLst>
              <a:ext uri="{FF2B5EF4-FFF2-40B4-BE49-F238E27FC236}">
                <a16:creationId xmlns:a16="http://schemas.microsoft.com/office/drawing/2014/main" id="{EFC8743D-2D4C-4499-AFA3-E6AD0D7D70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1815" y="125902"/>
            <a:ext cx="2273111" cy="148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419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p:cNvSpPr>
            <a:spLocks noGrp="1"/>
          </p:cNvSpPr>
          <p:nvPr>
            <p:ph type="sldNum" sz="quarter" idx="12"/>
          </p:nvPr>
        </p:nvSpPr>
        <p:spPr/>
        <p:txBody>
          <a:bodyPr/>
          <a:lstStyle/>
          <a:p>
            <a:fld id="{08512D15-F712-4E2F-A352-4595A6437C89}" type="slidenum">
              <a:rPr lang="en-US" altLang="ko-KR"/>
              <a:pPr/>
              <a:t>11</a:t>
            </a:fld>
            <a:endParaRPr lang="en-US" altLang="ko-KR"/>
          </a:p>
        </p:txBody>
      </p:sp>
      <p:sp>
        <p:nvSpPr>
          <p:cNvPr id="71682" name="Rectangle 2"/>
          <p:cNvSpPr>
            <a:spLocks noGrp="1" noChangeArrowheads="1"/>
          </p:cNvSpPr>
          <p:nvPr>
            <p:ph type="title"/>
          </p:nvPr>
        </p:nvSpPr>
        <p:spPr/>
        <p:txBody>
          <a:bodyPr/>
          <a:lstStyle/>
          <a:p>
            <a:r>
              <a:rPr lang="en-US" altLang="ko-KR" dirty="0"/>
              <a:t>Texture Mapping</a:t>
            </a:r>
          </a:p>
        </p:txBody>
      </p:sp>
      <p:sp>
        <p:nvSpPr>
          <p:cNvPr id="71683" name="Rectangle 3"/>
          <p:cNvSpPr>
            <a:spLocks noGrp="1" noChangeArrowheads="1"/>
          </p:cNvSpPr>
          <p:nvPr>
            <p:ph type="body" idx="1"/>
          </p:nvPr>
        </p:nvSpPr>
        <p:spPr/>
        <p:txBody>
          <a:bodyPr/>
          <a:lstStyle/>
          <a:p>
            <a:r>
              <a:rPr lang="en-US" altLang="ko-KR" dirty="0"/>
              <a:t>texture space (</a:t>
            </a:r>
            <a:r>
              <a:rPr lang="en-US" altLang="ko-KR" dirty="0" err="1"/>
              <a:t>u,v</a:t>
            </a:r>
            <a:r>
              <a:rPr lang="en-US" altLang="ko-KR" dirty="0"/>
              <a:t>) :	2D</a:t>
            </a:r>
            <a:r>
              <a:rPr lang="ko-KR" altLang="en-US" dirty="0"/>
              <a:t> </a:t>
            </a:r>
            <a:r>
              <a:rPr lang="en-US" altLang="ko-KR" dirty="0"/>
              <a:t>image	</a:t>
            </a:r>
            <a:r>
              <a:rPr lang="en-US" altLang="ko-KR" dirty="0">
                <a:solidFill>
                  <a:schemeClr val="accent2"/>
                </a:solidFill>
              </a:rPr>
              <a:t>[0,1] </a:t>
            </a:r>
            <a:r>
              <a:rPr lang="en-US" altLang="ko-KR" dirty="0">
                <a:solidFill>
                  <a:schemeClr val="accent2"/>
                </a:solidFill>
                <a:cs typeface="Times New Roman" pitchFamily="18" charset="0"/>
              </a:rPr>
              <a:t>× [0,1]</a:t>
            </a:r>
          </a:p>
          <a:p>
            <a:pPr lvl="1"/>
            <a:r>
              <a:rPr lang="en-US" altLang="ko-KR" dirty="0" err="1">
                <a:solidFill>
                  <a:schemeClr val="accent2"/>
                </a:solidFill>
              </a:rPr>
              <a:t>texel</a:t>
            </a:r>
            <a:r>
              <a:rPr lang="en-US" altLang="ko-KR" dirty="0"/>
              <a:t> : texture element. pixel in the texture</a:t>
            </a:r>
          </a:p>
          <a:p>
            <a:r>
              <a:rPr lang="en-US" altLang="ko-KR" dirty="0"/>
              <a:t>object space (</a:t>
            </a:r>
            <a:r>
              <a:rPr lang="en-US" altLang="ko-KR" dirty="0" err="1"/>
              <a:t>x</a:t>
            </a:r>
            <a:r>
              <a:rPr lang="en-US" altLang="ko-KR" baseline="-25000" dirty="0" err="1"/>
              <a:t>w</a:t>
            </a:r>
            <a:r>
              <a:rPr lang="en-US" altLang="ko-KR" dirty="0"/>
              <a:t>, </a:t>
            </a:r>
            <a:r>
              <a:rPr lang="en-US" altLang="ko-KR" dirty="0" err="1"/>
              <a:t>y</a:t>
            </a:r>
            <a:r>
              <a:rPr lang="en-US" altLang="ko-KR" baseline="-25000" dirty="0" err="1"/>
              <a:t>w</a:t>
            </a:r>
            <a:r>
              <a:rPr lang="en-US" altLang="ko-KR" dirty="0"/>
              <a:t>, </a:t>
            </a:r>
            <a:r>
              <a:rPr lang="en-US" altLang="ko-KR" dirty="0" err="1"/>
              <a:t>z</a:t>
            </a:r>
            <a:r>
              <a:rPr lang="en-US" altLang="ko-KR" baseline="-25000" dirty="0" err="1"/>
              <a:t>w</a:t>
            </a:r>
            <a:r>
              <a:rPr lang="en-US" altLang="ko-KR" dirty="0"/>
              <a:t>) : 3D space</a:t>
            </a:r>
            <a:endParaRPr lang="ko-KR" altLang="en-US" dirty="0"/>
          </a:p>
          <a:p>
            <a:r>
              <a:rPr lang="en-US" altLang="ko-KR" dirty="0"/>
              <a:t>screen space (</a:t>
            </a:r>
            <a:r>
              <a:rPr lang="en-US" altLang="ko-KR" dirty="0" err="1"/>
              <a:t>x</a:t>
            </a:r>
            <a:r>
              <a:rPr lang="en-US" altLang="ko-KR" baseline="-25000" dirty="0" err="1"/>
              <a:t>s</a:t>
            </a:r>
            <a:r>
              <a:rPr lang="en-US" altLang="ko-KR" dirty="0"/>
              <a:t>, </a:t>
            </a:r>
            <a:r>
              <a:rPr lang="en-US" altLang="ko-KR" dirty="0" err="1"/>
              <a:t>y</a:t>
            </a:r>
            <a:r>
              <a:rPr lang="en-US" altLang="ko-KR" baseline="-25000" dirty="0" err="1"/>
              <a:t>s</a:t>
            </a:r>
            <a:r>
              <a:rPr lang="en-US" altLang="ko-KR" dirty="0"/>
              <a:t>) :	2D screen coordinates</a:t>
            </a:r>
            <a:endParaRPr lang="ko-KR" altLang="en-US" dirty="0"/>
          </a:p>
        </p:txBody>
      </p:sp>
      <p:pic>
        <p:nvPicPr>
          <p:cNvPr id="71684" name="Picture 4" descr="an09f03"/>
          <p:cNvPicPr>
            <a:picLocks noChangeAspect="1" noChangeArrowheads="1"/>
          </p:cNvPicPr>
          <p:nvPr/>
        </p:nvPicPr>
        <p:blipFill>
          <a:blip r:embed="rId2"/>
          <a:srcRect/>
          <a:stretch>
            <a:fillRect/>
          </a:stretch>
        </p:blipFill>
        <p:spPr bwMode="auto">
          <a:xfrm>
            <a:off x="923566" y="2770953"/>
            <a:ext cx="3821780" cy="2187279"/>
          </a:xfrm>
          <a:prstGeom prst="rect">
            <a:avLst/>
          </a:prstGeom>
          <a:noFill/>
        </p:spPr>
      </p:pic>
    </p:spTree>
    <p:extLst>
      <p:ext uri="{BB962C8B-B14F-4D97-AF65-F5344CB8AC3E}">
        <p14:creationId xmlns:p14="http://schemas.microsoft.com/office/powerpoint/2010/main" val="2780928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ltLang="ko-KR"/>
              <a:t>Coordinate Systems</a:t>
            </a:r>
          </a:p>
        </p:txBody>
      </p:sp>
      <p:sp>
        <p:nvSpPr>
          <p:cNvPr id="26629" name="Rectangle 3"/>
          <p:cNvSpPr>
            <a:spLocks noGrp="1" noChangeArrowheads="1"/>
          </p:cNvSpPr>
          <p:nvPr>
            <p:ph type="body" idx="1"/>
          </p:nvPr>
        </p:nvSpPr>
        <p:spPr>
          <a:xfrm>
            <a:off x="1166813" y="1200150"/>
            <a:ext cx="6686550" cy="3543300"/>
          </a:xfrm>
        </p:spPr>
        <p:txBody>
          <a:bodyPr/>
          <a:lstStyle/>
          <a:p>
            <a:r>
              <a:rPr lang="en-US" altLang="ko-KR" dirty="0"/>
              <a:t>Texture coordinates</a:t>
            </a:r>
          </a:p>
          <a:p>
            <a:pPr lvl="1"/>
            <a:r>
              <a:rPr lang="en-US" altLang="ko-KR" dirty="0"/>
              <a:t>Used to identify points in the image to be mapped</a:t>
            </a:r>
          </a:p>
          <a:p>
            <a:r>
              <a:rPr lang="en-US" altLang="ko-KR" dirty="0"/>
              <a:t>Object or World Coordinates</a:t>
            </a:r>
          </a:p>
          <a:p>
            <a:pPr lvl="1"/>
            <a:r>
              <a:rPr lang="en-US" altLang="ko-KR" dirty="0"/>
              <a:t>Conceptually, where the mapping takes place</a:t>
            </a:r>
          </a:p>
          <a:p>
            <a:r>
              <a:rPr lang="en-US" altLang="ko-KR" dirty="0"/>
              <a:t>Window Coordinates</a:t>
            </a:r>
          </a:p>
          <a:p>
            <a:pPr lvl="1"/>
            <a:r>
              <a:rPr lang="en-US" altLang="ko-KR" dirty="0"/>
              <a:t>Where the final image is really produced</a:t>
            </a:r>
          </a:p>
        </p:txBody>
      </p:sp>
    </p:spTree>
    <p:extLst>
      <p:ext uri="{BB962C8B-B14F-4D97-AF65-F5344CB8AC3E}">
        <p14:creationId xmlns:p14="http://schemas.microsoft.com/office/powerpoint/2010/main" val="4255615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슬라이드 번호 개체 틀 5"/>
          <p:cNvSpPr>
            <a:spLocks noGrp="1"/>
          </p:cNvSpPr>
          <p:nvPr>
            <p:ph type="sldNum" sz="quarter" idx="12"/>
          </p:nvPr>
        </p:nvSpPr>
        <p:spPr/>
        <p:txBody>
          <a:bodyPr/>
          <a:lstStyle/>
          <a:p>
            <a:fld id="{E293826B-C0C1-4254-902D-2F31E9CBC590}" type="slidenum">
              <a:rPr lang="en-US" altLang="ko-KR"/>
              <a:pPr/>
              <a:t>13</a:t>
            </a:fld>
            <a:endParaRPr lang="en-US" altLang="ko-KR"/>
          </a:p>
        </p:txBody>
      </p:sp>
      <p:sp>
        <p:nvSpPr>
          <p:cNvPr id="74754" name="Rectangle 2"/>
          <p:cNvSpPr>
            <a:spLocks noGrp="1" noChangeArrowheads="1"/>
          </p:cNvSpPr>
          <p:nvPr>
            <p:ph type="title"/>
          </p:nvPr>
        </p:nvSpPr>
        <p:spPr/>
        <p:txBody>
          <a:bodyPr/>
          <a:lstStyle/>
          <a:p>
            <a:r>
              <a:rPr lang="en-US" altLang="ko-KR" dirty="0"/>
              <a:t>Texture Mapping</a:t>
            </a:r>
            <a:r>
              <a:rPr lang="ko-KR" altLang="en-US" dirty="0"/>
              <a:t> </a:t>
            </a:r>
            <a:r>
              <a:rPr lang="en-US" altLang="ko-KR" dirty="0"/>
              <a:t>– Procedures</a:t>
            </a:r>
            <a:endParaRPr lang="ko-KR" altLang="en-US" dirty="0"/>
          </a:p>
        </p:txBody>
      </p:sp>
      <p:sp>
        <p:nvSpPr>
          <p:cNvPr id="74755" name="Rectangle 3" descr="넓은 눈금"/>
          <p:cNvSpPr>
            <a:spLocks noChangeArrowheads="1"/>
          </p:cNvSpPr>
          <p:nvPr/>
        </p:nvSpPr>
        <p:spPr bwMode="auto">
          <a:xfrm>
            <a:off x="1476375" y="1849041"/>
            <a:ext cx="1114425" cy="1028700"/>
          </a:xfrm>
          <a:prstGeom prst="rect">
            <a:avLst/>
          </a:prstGeom>
          <a:pattFill prst="lgGrid">
            <a:fgClr>
              <a:schemeClr val="accent1"/>
            </a:fgClr>
            <a:bgClr>
              <a:schemeClr val="bg1"/>
            </a:bgClr>
          </a:pattFill>
          <a:ln w="9525">
            <a:solidFill>
              <a:schemeClr val="tx1"/>
            </a:solidFill>
            <a:miter lim="800000"/>
            <a:headEnd/>
            <a:tailEnd/>
          </a:ln>
          <a:effectLst/>
        </p:spPr>
        <p:txBody>
          <a:bodyPr wrap="none" anchor="ctr"/>
          <a:lstStyle/>
          <a:p>
            <a:endParaRPr lang="ko-KR" altLang="en-US" sz="1350"/>
          </a:p>
        </p:txBody>
      </p:sp>
      <p:sp>
        <p:nvSpPr>
          <p:cNvPr id="74756" name="AutoShape 4" descr="지그재그"/>
          <p:cNvSpPr>
            <a:spLocks noChangeArrowheads="1"/>
          </p:cNvSpPr>
          <p:nvPr/>
        </p:nvSpPr>
        <p:spPr bwMode="auto">
          <a:xfrm>
            <a:off x="3890962" y="1885950"/>
            <a:ext cx="681038" cy="1085850"/>
          </a:xfrm>
          <a:prstGeom prst="can">
            <a:avLst>
              <a:gd name="adj" fmla="val 43182"/>
            </a:avLst>
          </a:prstGeom>
          <a:pattFill prst="zigZag">
            <a:fgClr>
              <a:schemeClr val="accent1"/>
            </a:fgClr>
            <a:bgClr>
              <a:schemeClr val="bg1"/>
            </a:bgClr>
          </a:pattFill>
          <a:ln w="9525">
            <a:solidFill>
              <a:schemeClr val="tx1"/>
            </a:solidFill>
            <a:round/>
            <a:headEnd/>
            <a:tailEnd/>
          </a:ln>
          <a:effectLst/>
        </p:spPr>
        <p:txBody>
          <a:bodyPr wrap="none" anchor="ctr"/>
          <a:lstStyle/>
          <a:p>
            <a:endParaRPr lang="ko-KR" altLang="en-US" sz="1350"/>
          </a:p>
        </p:txBody>
      </p:sp>
      <p:sp>
        <p:nvSpPr>
          <p:cNvPr id="74757" name="AutoShape 5" descr="지그재그"/>
          <p:cNvSpPr>
            <a:spLocks noChangeArrowheads="1"/>
          </p:cNvSpPr>
          <p:nvPr/>
        </p:nvSpPr>
        <p:spPr bwMode="auto">
          <a:xfrm rot="19800000">
            <a:off x="5995987" y="2114550"/>
            <a:ext cx="433388" cy="685800"/>
          </a:xfrm>
          <a:prstGeom prst="can">
            <a:avLst>
              <a:gd name="adj" fmla="val 42857"/>
            </a:avLst>
          </a:prstGeom>
          <a:pattFill prst="zigZag">
            <a:fgClr>
              <a:schemeClr val="accent1"/>
            </a:fgClr>
            <a:bgClr>
              <a:schemeClr val="bg1"/>
            </a:bgClr>
          </a:pattFill>
          <a:ln w="9525">
            <a:solidFill>
              <a:schemeClr val="tx1"/>
            </a:solidFill>
            <a:round/>
            <a:headEnd/>
            <a:tailEnd/>
          </a:ln>
          <a:effectLst/>
        </p:spPr>
        <p:txBody>
          <a:bodyPr wrap="none" anchor="ctr"/>
          <a:lstStyle/>
          <a:p>
            <a:endParaRPr lang="ko-KR" altLang="en-US" sz="1350"/>
          </a:p>
        </p:txBody>
      </p:sp>
      <p:sp>
        <p:nvSpPr>
          <p:cNvPr id="74758" name="Rectangle 6"/>
          <p:cNvSpPr>
            <a:spLocks noChangeArrowheads="1"/>
          </p:cNvSpPr>
          <p:nvPr/>
        </p:nvSpPr>
        <p:spPr bwMode="auto">
          <a:xfrm>
            <a:off x="5562600" y="1828800"/>
            <a:ext cx="1733550" cy="1200150"/>
          </a:xfrm>
          <a:prstGeom prst="rect">
            <a:avLst/>
          </a:prstGeom>
          <a:noFill/>
          <a:ln w="9525">
            <a:solidFill>
              <a:schemeClr val="tx1"/>
            </a:solidFill>
            <a:miter lim="800000"/>
            <a:headEnd/>
            <a:tailEnd/>
          </a:ln>
          <a:effectLst/>
        </p:spPr>
        <p:txBody>
          <a:bodyPr wrap="none" anchor="ctr"/>
          <a:lstStyle/>
          <a:p>
            <a:endParaRPr lang="ko-KR" altLang="en-US" sz="1350"/>
          </a:p>
        </p:txBody>
      </p:sp>
      <p:sp>
        <p:nvSpPr>
          <p:cNvPr id="74759" name="Text Box 7"/>
          <p:cNvSpPr txBox="1">
            <a:spLocks noChangeArrowheads="1"/>
          </p:cNvSpPr>
          <p:nvPr/>
        </p:nvSpPr>
        <p:spPr bwMode="auto">
          <a:xfrm>
            <a:off x="1434149" y="1200151"/>
            <a:ext cx="1284006" cy="553998"/>
          </a:xfrm>
          <a:prstGeom prst="rect">
            <a:avLst/>
          </a:prstGeom>
          <a:noFill/>
          <a:ln w="9525">
            <a:noFill/>
            <a:miter lim="800000"/>
            <a:headEnd/>
            <a:tailEnd/>
          </a:ln>
          <a:effectLst/>
        </p:spPr>
        <p:txBody>
          <a:bodyPr wrap="none">
            <a:spAutoFit/>
          </a:bodyPr>
          <a:lstStyle/>
          <a:p>
            <a:pPr algn="ctr"/>
            <a:r>
              <a:rPr lang="en-US" altLang="ko-KR" sz="1500" dirty="0"/>
              <a:t>texture space</a:t>
            </a:r>
          </a:p>
          <a:p>
            <a:pPr algn="ctr"/>
            <a:r>
              <a:rPr lang="en-US" altLang="ko-KR" sz="1500" dirty="0"/>
              <a:t>(</a:t>
            </a:r>
            <a:r>
              <a:rPr lang="en-US" altLang="ko-KR" sz="1500" i="1" dirty="0"/>
              <a:t>s</a:t>
            </a:r>
            <a:r>
              <a:rPr lang="en-US" altLang="ko-KR" sz="1500" dirty="0"/>
              <a:t>, </a:t>
            </a:r>
            <a:r>
              <a:rPr lang="en-US" altLang="ko-KR" sz="1500" i="1" dirty="0"/>
              <a:t>t </a:t>
            </a:r>
            <a:r>
              <a:rPr lang="en-US" altLang="ko-KR" sz="1500" dirty="0"/>
              <a:t>)</a:t>
            </a:r>
          </a:p>
        </p:txBody>
      </p:sp>
      <p:sp>
        <p:nvSpPr>
          <p:cNvPr id="74760" name="Text Box 8"/>
          <p:cNvSpPr txBox="1">
            <a:spLocks noChangeArrowheads="1"/>
          </p:cNvSpPr>
          <p:nvPr/>
        </p:nvSpPr>
        <p:spPr bwMode="auto">
          <a:xfrm>
            <a:off x="3711437" y="1237060"/>
            <a:ext cx="1196161" cy="553998"/>
          </a:xfrm>
          <a:prstGeom prst="rect">
            <a:avLst/>
          </a:prstGeom>
          <a:noFill/>
          <a:ln w="9525">
            <a:noFill/>
            <a:miter lim="800000"/>
            <a:headEnd/>
            <a:tailEnd/>
          </a:ln>
          <a:effectLst/>
        </p:spPr>
        <p:txBody>
          <a:bodyPr wrap="none">
            <a:spAutoFit/>
          </a:bodyPr>
          <a:lstStyle/>
          <a:p>
            <a:pPr algn="ctr"/>
            <a:r>
              <a:rPr lang="en-US" altLang="ko-KR" sz="1500"/>
              <a:t>object space</a:t>
            </a:r>
          </a:p>
          <a:p>
            <a:pPr algn="ctr"/>
            <a:r>
              <a:rPr lang="en-US" altLang="ko-KR" sz="1500"/>
              <a:t>(</a:t>
            </a:r>
            <a:r>
              <a:rPr lang="en-US" altLang="ko-KR" sz="1500" i="1"/>
              <a:t>x</a:t>
            </a:r>
            <a:r>
              <a:rPr lang="en-US" altLang="ko-KR" sz="1500" baseline="-25000"/>
              <a:t>w</a:t>
            </a:r>
            <a:r>
              <a:rPr lang="en-US" altLang="ko-KR" sz="1500"/>
              <a:t>, </a:t>
            </a:r>
            <a:r>
              <a:rPr lang="en-US" altLang="ko-KR" sz="1500" i="1"/>
              <a:t>y</a:t>
            </a:r>
            <a:r>
              <a:rPr lang="en-US" altLang="ko-KR" sz="1500" baseline="-25000"/>
              <a:t>w</a:t>
            </a:r>
            <a:r>
              <a:rPr lang="en-US" altLang="ko-KR" sz="1500"/>
              <a:t>, </a:t>
            </a:r>
            <a:r>
              <a:rPr lang="en-US" altLang="ko-KR" sz="1500" i="1"/>
              <a:t>z</a:t>
            </a:r>
            <a:r>
              <a:rPr lang="en-US" altLang="ko-KR" sz="1500" baseline="-25000"/>
              <a:t>w</a:t>
            </a:r>
            <a:r>
              <a:rPr lang="en-US" altLang="ko-KR" sz="1500"/>
              <a:t>)</a:t>
            </a:r>
          </a:p>
        </p:txBody>
      </p:sp>
      <p:sp>
        <p:nvSpPr>
          <p:cNvPr id="74761" name="Text Box 9"/>
          <p:cNvSpPr txBox="1">
            <a:spLocks noChangeArrowheads="1"/>
          </p:cNvSpPr>
          <p:nvPr/>
        </p:nvSpPr>
        <p:spPr bwMode="auto">
          <a:xfrm>
            <a:off x="5765589" y="1237060"/>
            <a:ext cx="1233415" cy="553998"/>
          </a:xfrm>
          <a:prstGeom prst="rect">
            <a:avLst/>
          </a:prstGeom>
          <a:noFill/>
          <a:ln w="9525">
            <a:noFill/>
            <a:miter lim="800000"/>
            <a:headEnd/>
            <a:tailEnd/>
          </a:ln>
          <a:effectLst/>
        </p:spPr>
        <p:txBody>
          <a:bodyPr wrap="none">
            <a:spAutoFit/>
          </a:bodyPr>
          <a:lstStyle/>
          <a:p>
            <a:pPr algn="ctr"/>
            <a:r>
              <a:rPr lang="en-US" altLang="ko-KR" sz="1500"/>
              <a:t>screen space</a:t>
            </a:r>
          </a:p>
          <a:p>
            <a:pPr algn="ctr"/>
            <a:r>
              <a:rPr lang="en-US" altLang="ko-KR" sz="1500"/>
              <a:t>(</a:t>
            </a:r>
            <a:r>
              <a:rPr lang="en-US" altLang="ko-KR" sz="1500" i="1"/>
              <a:t>x</a:t>
            </a:r>
            <a:r>
              <a:rPr lang="en-US" altLang="ko-KR" sz="1500" baseline="-25000"/>
              <a:t>s</a:t>
            </a:r>
            <a:r>
              <a:rPr lang="en-US" altLang="ko-KR" sz="1500"/>
              <a:t>, </a:t>
            </a:r>
            <a:r>
              <a:rPr lang="en-US" altLang="ko-KR" sz="1500" i="1"/>
              <a:t>y</a:t>
            </a:r>
            <a:r>
              <a:rPr lang="en-US" altLang="ko-KR" sz="1500" baseline="-25000"/>
              <a:t>s</a:t>
            </a:r>
            <a:r>
              <a:rPr lang="en-US" altLang="ko-KR" sz="1500"/>
              <a:t>)</a:t>
            </a:r>
          </a:p>
        </p:txBody>
      </p:sp>
      <p:sp>
        <p:nvSpPr>
          <p:cNvPr id="74762" name="Rectangle 10"/>
          <p:cNvSpPr>
            <a:spLocks noChangeArrowheads="1"/>
          </p:cNvSpPr>
          <p:nvPr/>
        </p:nvSpPr>
        <p:spPr bwMode="auto">
          <a:xfrm>
            <a:off x="5562600" y="3543300"/>
            <a:ext cx="1733550" cy="1200150"/>
          </a:xfrm>
          <a:prstGeom prst="rect">
            <a:avLst/>
          </a:prstGeom>
          <a:noFill/>
          <a:ln w="9525">
            <a:solidFill>
              <a:schemeClr val="tx1"/>
            </a:solidFill>
            <a:miter lim="800000"/>
            <a:headEnd/>
            <a:tailEnd/>
          </a:ln>
          <a:effectLst/>
        </p:spPr>
        <p:txBody>
          <a:bodyPr wrap="none" anchor="ctr"/>
          <a:lstStyle/>
          <a:p>
            <a:endParaRPr lang="ko-KR" altLang="en-US" sz="1350"/>
          </a:p>
        </p:txBody>
      </p:sp>
      <p:sp>
        <p:nvSpPr>
          <p:cNvPr id="74763" name="Rectangle 11"/>
          <p:cNvSpPr>
            <a:spLocks noChangeArrowheads="1"/>
          </p:cNvSpPr>
          <p:nvPr/>
        </p:nvSpPr>
        <p:spPr bwMode="auto">
          <a:xfrm>
            <a:off x="6119812" y="4000500"/>
            <a:ext cx="185738" cy="171450"/>
          </a:xfrm>
          <a:prstGeom prst="rect">
            <a:avLst/>
          </a:prstGeom>
          <a:solidFill>
            <a:schemeClr val="tx2">
              <a:alpha val="50000"/>
            </a:schemeClr>
          </a:solidFill>
          <a:ln w="28575">
            <a:solidFill>
              <a:schemeClr val="tx1"/>
            </a:solidFill>
            <a:miter lim="800000"/>
            <a:headEnd/>
            <a:tailEnd/>
          </a:ln>
          <a:effectLst/>
        </p:spPr>
        <p:txBody>
          <a:bodyPr wrap="none" anchor="ctr"/>
          <a:lstStyle/>
          <a:p>
            <a:endParaRPr lang="ko-KR" altLang="en-US" sz="1350"/>
          </a:p>
        </p:txBody>
      </p:sp>
      <p:sp>
        <p:nvSpPr>
          <p:cNvPr id="74764" name="Rectangle 12" descr="넓은 눈금"/>
          <p:cNvSpPr>
            <a:spLocks noChangeArrowheads="1"/>
          </p:cNvSpPr>
          <p:nvPr/>
        </p:nvSpPr>
        <p:spPr bwMode="auto">
          <a:xfrm>
            <a:off x="1476375" y="3429000"/>
            <a:ext cx="1114425" cy="1028700"/>
          </a:xfrm>
          <a:prstGeom prst="rect">
            <a:avLst/>
          </a:prstGeom>
          <a:pattFill prst="lgGrid">
            <a:fgClr>
              <a:schemeClr val="accent1"/>
            </a:fgClr>
            <a:bgClr>
              <a:schemeClr val="bg1"/>
            </a:bgClr>
          </a:pattFill>
          <a:ln w="9525">
            <a:solidFill>
              <a:schemeClr val="tx1"/>
            </a:solidFill>
            <a:miter lim="800000"/>
            <a:headEnd/>
            <a:tailEnd/>
          </a:ln>
          <a:effectLst/>
        </p:spPr>
        <p:txBody>
          <a:bodyPr wrap="none" anchor="ctr"/>
          <a:lstStyle/>
          <a:p>
            <a:endParaRPr lang="ko-KR" altLang="en-US" sz="1350"/>
          </a:p>
        </p:txBody>
      </p:sp>
      <p:sp>
        <p:nvSpPr>
          <p:cNvPr id="74765" name="Freeform 13"/>
          <p:cNvSpPr>
            <a:spLocks/>
          </p:cNvSpPr>
          <p:nvPr/>
        </p:nvSpPr>
        <p:spPr bwMode="auto">
          <a:xfrm>
            <a:off x="1785938" y="3771900"/>
            <a:ext cx="495300" cy="400050"/>
          </a:xfrm>
          <a:custGeom>
            <a:avLst/>
            <a:gdLst/>
            <a:ahLst/>
            <a:cxnLst>
              <a:cxn ang="0">
                <a:pos x="240" y="0"/>
              </a:cxn>
              <a:cxn ang="0">
                <a:pos x="0" y="240"/>
              </a:cxn>
              <a:cxn ang="0">
                <a:pos x="192" y="336"/>
              </a:cxn>
              <a:cxn ang="0">
                <a:pos x="384" y="96"/>
              </a:cxn>
              <a:cxn ang="0">
                <a:pos x="240" y="0"/>
              </a:cxn>
            </a:cxnLst>
            <a:rect l="0" t="0" r="r" b="b"/>
            <a:pathLst>
              <a:path w="384" h="336">
                <a:moveTo>
                  <a:pt x="240" y="0"/>
                </a:moveTo>
                <a:lnTo>
                  <a:pt x="0" y="240"/>
                </a:lnTo>
                <a:lnTo>
                  <a:pt x="192" y="336"/>
                </a:lnTo>
                <a:lnTo>
                  <a:pt x="384" y="96"/>
                </a:lnTo>
                <a:lnTo>
                  <a:pt x="240" y="0"/>
                </a:lnTo>
                <a:close/>
              </a:path>
            </a:pathLst>
          </a:custGeom>
          <a:solidFill>
            <a:schemeClr val="tx2">
              <a:alpha val="50000"/>
            </a:schemeClr>
          </a:solidFill>
          <a:ln w="38100" cmpd="sng">
            <a:solidFill>
              <a:schemeClr val="hlink"/>
            </a:solidFill>
            <a:round/>
            <a:headEnd/>
            <a:tailEnd/>
          </a:ln>
          <a:effectLst/>
        </p:spPr>
        <p:txBody>
          <a:bodyPr/>
          <a:lstStyle/>
          <a:p>
            <a:endParaRPr lang="ko-KR" altLang="en-US" sz="1350"/>
          </a:p>
        </p:txBody>
      </p:sp>
      <p:sp>
        <p:nvSpPr>
          <p:cNvPr id="74766" name="Line 14"/>
          <p:cNvSpPr>
            <a:spLocks noChangeShapeType="1"/>
          </p:cNvSpPr>
          <p:nvPr/>
        </p:nvSpPr>
        <p:spPr bwMode="auto">
          <a:xfrm>
            <a:off x="2962275" y="2400300"/>
            <a:ext cx="681038" cy="0"/>
          </a:xfrm>
          <a:prstGeom prst="line">
            <a:avLst/>
          </a:prstGeom>
          <a:noFill/>
          <a:ln w="28575">
            <a:solidFill>
              <a:schemeClr val="tx1"/>
            </a:solidFill>
            <a:round/>
            <a:headEnd/>
            <a:tailEnd type="triangle" w="med" len="med"/>
          </a:ln>
          <a:effectLst/>
        </p:spPr>
        <p:txBody>
          <a:bodyPr/>
          <a:lstStyle/>
          <a:p>
            <a:endParaRPr lang="ko-KR" altLang="en-US" sz="1350"/>
          </a:p>
        </p:txBody>
      </p:sp>
      <p:sp>
        <p:nvSpPr>
          <p:cNvPr id="74767" name="Line 15"/>
          <p:cNvSpPr>
            <a:spLocks noChangeShapeType="1"/>
          </p:cNvSpPr>
          <p:nvPr/>
        </p:nvSpPr>
        <p:spPr bwMode="auto">
          <a:xfrm>
            <a:off x="4757737" y="2343150"/>
            <a:ext cx="557213" cy="0"/>
          </a:xfrm>
          <a:prstGeom prst="line">
            <a:avLst/>
          </a:prstGeom>
          <a:noFill/>
          <a:ln w="28575">
            <a:solidFill>
              <a:schemeClr val="tx1"/>
            </a:solidFill>
            <a:round/>
            <a:headEnd/>
            <a:tailEnd type="triangle" w="med" len="med"/>
          </a:ln>
          <a:effectLst/>
        </p:spPr>
        <p:txBody>
          <a:bodyPr/>
          <a:lstStyle/>
          <a:p>
            <a:endParaRPr lang="ko-KR" altLang="en-US" sz="1350"/>
          </a:p>
        </p:txBody>
      </p:sp>
      <p:cxnSp>
        <p:nvCxnSpPr>
          <p:cNvPr id="74768" name="AutoShape 16"/>
          <p:cNvCxnSpPr>
            <a:cxnSpLocks noChangeShapeType="1"/>
            <a:stCxn id="74763" idx="1"/>
            <a:endCxn id="74765" idx="4"/>
          </p:cNvCxnSpPr>
          <p:nvPr/>
        </p:nvCxnSpPr>
        <p:spPr bwMode="auto">
          <a:xfrm rot="10800000">
            <a:off x="2095501" y="3757612"/>
            <a:ext cx="4012704" cy="328613"/>
          </a:xfrm>
          <a:prstGeom prst="curvedConnector4">
            <a:avLst>
              <a:gd name="adj1" fmla="val 47542"/>
              <a:gd name="adj2" fmla="val 159848"/>
            </a:avLst>
          </a:prstGeom>
          <a:noFill/>
          <a:ln w="28575">
            <a:solidFill>
              <a:schemeClr val="accent2"/>
            </a:solidFill>
            <a:round/>
            <a:headEnd/>
            <a:tailEnd type="triangle" w="med" len="med"/>
          </a:ln>
          <a:effectLst/>
        </p:spPr>
      </p:cxnSp>
      <p:sp>
        <p:nvSpPr>
          <p:cNvPr id="74769" name="Text Box 17"/>
          <p:cNvSpPr txBox="1">
            <a:spLocks noChangeArrowheads="1"/>
          </p:cNvSpPr>
          <p:nvPr/>
        </p:nvSpPr>
        <p:spPr bwMode="auto">
          <a:xfrm>
            <a:off x="3457576" y="3028951"/>
            <a:ext cx="1613775" cy="323165"/>
          </a:xfrm>
          <a:prstGeom prst="rect">
            <a:avLst/>
          </a:prstGeom>
          <a:noFill/>
          <a:ln w="9525">
            <a:noFill/>
            <a:miter lim="800000"/>
            <a:headEnd/>
            <a:tailEnd/>
          </a:ln>
          <a:effectLst/>
        </p:spPr>
        <p:txBody>
          <a:bodyPr wrap="none">
            <a:spAutoFit/>
          </a:bodyPr>
          <a:lstStyle/>
          <a:p>
            <a:r>
              <a:rPr lang="en-US" altLang="ko-KR" sz="1500">
                <a:solidFill>
                  <a:schemeClr val="hlink"/>
                </a:solidFill>
              </a:rPr>
              <a:t>forward mapping</a:t>
            </a:r>
          </a:p>
        </p:txBody>
      </p:sp>
      <p:sp>
        <p:nvSpPr>
          <p:cNvPr id="74770" name="Text Box 18"/>
          <p:cNvSpPr txBox="1">
            <a:spLocks noChangeArrowheads="1"/>
          </p:cNvSpPr>
          <p:nvPr/>
        </p:nvSpPr>
        <p:spPr bwMode="auto">
          <a:xfrm>
            <a:off x="3457575" y="4045745"/>
            <a:ext cx="1762021" cy="323165"/>
          </a:xfrm>
          <a:prstGeom prst="rect">
            <a:avLst/>
          </a:prstGeom>
          <a:noFill/>
          <a:ln w="9525">
            <a:noFill/>
            <a:miter lim="800000"/>
            <a:headEnd/>
            <a:tailEnd/>
          </a:ln>
          <a:effectLst/>
        </p:spPr>
        <p:txBody>
          <a:bodyPr wrap="none">
            <a:spAutoFit/>
          </a:bodyPr>
          <a:lstStyle/>
          <a:p>
            <a:r>
              <a:rPr lang="en-US" altLang="ko-KR" sz="1500">
                <a:solidFill>
                  <a:schemeClr val="hlink"/>
                </a:solidFill>
              </a:rPr>
              <a:t>backward mapping</a:t>
            </a:r>
          </a:p>
        </p:txBody>
      </p:sp>
      <p:sp>
        <p:nvSpPr>
          <p:cNvPr id="74771" name="Text Box 19"/>
          <p:cNvSpPr txBox="1">
            <a:spLocks noChangeArrowheads="1"/>
          </p:cNvSpPr>
          <p:nvPr/>
        </p:nvSpPr>
        <p:spPr bwMode="auto">
          <a:xfrm>
            <a:off x="5686425" y="4229101"/>
            <a:ext cx="1290097" cy="323165"/>
          </a:xfrm>
          <a:prstGeom prst="rect">
            <a:avLst/>
          </a:prstGeom>
          <a:noFill/>
          <a:ln w="9525">
            <a:noFill/>
            <a:miter lim="800000"/>
            <a:headEnd/>
            <a:tailEnd/>
          </a:ln>
          <a:effectLst/>
        </p:spPr>
        <p:txBody>
          <a:bodyPr wrap="none">
            <a:spAutoFit/>
          </a:bodyPr>
          <a:lstStyle/>
          <a:p>
            <a:r>
              <a:rPr lang="en-US" altLang="ko-KR" sz="1500" dirty="0">
                <a:solidFill>
                  <a:schemeClr val="tx2"/>
                </a:solidFill>
              </a:rPr>
              <a:t>pixel : Square</a:t>
            </a:r>
            <a:endParaRPr lang="ko-KR" altLang="en-US" sz="1500" dirty="0">
              <a:solidFill>
                <a:schemeClr val="tx2"/>
              </a:solidFill>
            </a:endParaRPr>
          </a:p>
        </p:txBody>
      </p:sp>
      <p:sp>
        <p:nvSpPr>
          <p:cNvPr id="74772" name="Text Box 20"/>
          <p:cNvSpPr txBox="1">
            <a:spLocks noChangeArrowheads="1"/>
          </p:cNvSpPr>
          <p:nvPr/>
        </p:nvSpPr>
        <p:spPr bwMode="auto">
          <a:xfrm>
            <a:off x="1402045" y="4514850"/>
            <a:ext cx="1284006" cy="323165"/>
          </a:xfrm>
          <a:prstGeom prst="rect">
            <a:avLst/>
          </a:prstGeom>
          <a:noFill/>
          <a:ln w="9525">
            <a:noFill/>
            <a:miter lim="800000"/>
            <a:headEnd/>
            <a:tailEnd/>
          </a:ln>
          <a:effectLst/>
        </p:spPr>
        <p:txBody>
          <a:bodyPr wrap="none">
            <a:spAutoFit/>
          </a:bodyPr>
          <a:lstStyle/>
          <a:p>
            <a:r>
              <a:rPr lang="en-US" altLang="ko-KR" sz="1500" dirty="0">
                <a:solidFill>
                  <a:schemeClr val="tx2"/>
                </a:solidFill>
              </a:rPr>
              <a:t>texture space</a:t>
            </a:r>
            <a:endParaRPr lang="ko-KR" altLang="en-US" sz="1500" dirty="0">
              <a:solidFill>
                <a:schemeClr val="tx2"/>
              </a:solidFill>
            </a:endParaRPr>
          </a:p>
        </p:txBody>
      </p:sp>
    </p:spTree>
    <p:extLst>
      <p:ext uri="{BB962C8B-B14F-4D97-AF65-F5344CB8AC3E}">
        <p14:creationId xmlns:p14="http://schemas.microsoft.com/office/powerpoint/2010/main" val="3032678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ltLang="ko-KR">
                <a:ea typeface="ＭＳ Ｐゴシック" panose="020B0600070205080204" pitchFamily="34" charset="-128"/>
              </a:rPr>
              <a:t>Two-part mapping</a:t>
            </a:r>
          </a:p>
        </p:txBody>
      </p:sp>
      <p:sp>
        <p:nvSpPr>
          <p:cNvPr id="30725" name="Rectangle 3"/>
          <p:cNvSpPr>
            <a:spLocks noGrp="1" noChangeArrowheads="1"/>
          </p:cNvSpPr>
          <p:nvPr>
            <p:ph type="body" idx="1"/>
          </p:nvPr>
        </p:nvSpPr>
        <p:spPr/>
        <p:txBody>
          <a:bodyPr/>
          <a:lstStyle/>
          <a:p>
            <a:r>
              <a:rPr lang="en-US" altLang="ko-KR">
                <a:ea typeface="ＭＳ Ｐゴシック" panose="020B0600070205080204" pitchFamily="34" charset="-128"/>
              </a:rPr>
              <a:t>One solution to the mapping problem is to first map the texture to a simple intermediate surface</a:t>
            </a:r>
          </a:p>
          <a:p>
            <a:r>
              <a:rPr lang="en-US" altLang="ko-KR">
                <a:ea typeface="ＭＳ Ｐゴシック" panose="020B0600070205080204" pitchFamily="34" charset="-128"/>
              </a:rPr>
              <a:t>Example: map to cylinder</a:t>
            </a:r>
          </a:p>
        </p:txBody>
      </p:sp>
      <p:pic>
        <p:nvPicPr>
          <p:cNvPr id="30726" name="Picture 5" descr="AN07F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219" y="2493473"/>
            <a:ext cx="3381870" cy="208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14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r>
              <a:rPr lang="en-US" altLang="ko-KR">
                <a:ea typeface="ＭＳ Ｐゴシック" panose="020B0600070205080204" pitchFamily="34" charset="-128"/>
              </a:rPr>
              <a:t>Cylindrical Mapping</a:t>
            </a:r>
          </a:p>
        </p:txBody>
      </p:sp>
      <p:sp>
        <p:nvSpPr>
          <p:cNvPr id="31749" name="Text Box 5"/>
          <p:cNvSpPr txBox="1">
            <a:spLocks noChangeArrowheads="1"/>
          </p:cNvSpPr>
          <p:nvPr/>
        </p:nvSpPr>
        <p:spPr bwMode="auto">
          <a:xfrm>
            <a:off x="1421606" y="1287066"/>
            <a:ext cx="2133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ko-KR" sz="1800">
                <a:latin typeface="Arial" panose="020B0604020202020204" pitchFamily="34" charset="0"/>
              </a:rPr>
              <a:t>parametric cylinder</a:t>
            </a:r>
          </a:p>
        </p:txBody>
      </p:sp>
      <p:sp>
        <p:nvSpPr>
          <p:cNvPr id="31750" name="Text Box 6"/>
          <p:cNvSpPr txBox="1">
            <a:spLocks noChangeArrowheads="1"/>
          </p:cNvSpPr>
          <p:nvPr/>
        </p:nvSpPr>
        <p:spPr bwMode="auto">
          <a:xfrm>
            <a:off x="2571751" y="1714501"/>
            <a:ext cx="14606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ko-KR" sz="1800"/>
              <a:t>x = r cos 2</a:t>
            </a:r>
            <a:r>
              <a:rPr lang="en-US" altLang="ko-KR" sz="1800">
                <a:latin typeface="Symbol" panose="05050102010706020507" pitchFamily="18" charset="2"/>
              </a:rPr>
              <a:t>p</a:t>
            </a:r>
            <a:r>
              <a:rPr lang="en-US" altLang="ko-KR" sz="1800"/>
              <a:t> u</a:t>
            </a:r>
          </a:p>
          <a:p>
            <a:r>
              <a:rPr lang="en-US" altLang="ko-KR" sz="1800"/>
              <a:t>y = r sin 2</a:t>
            </a:r>
            <a:r>
              <a:rPr lang="en-US" altLang="ko-KR" sz="1800">
                <a:latin typeface="Symbol" panose="05050102010706020507" pitchFamily="18" charset="2"/>
              </a:rPr>
              <a:t>p</a:t>
            </a:r>
            <a:r>
              <a:rPr lang="en-US" altLang="ko-KR" sz="1800"/>
              <a:t>u</a:t>
            </a:r>
          </a:p>
          <a:p>
            <a:r>
              <a:rPr lang="en-US" altLang="ko-KR" sz="1800"/>
              <a:t>z = v/h</a:t>
            </a:r>
          </a:p>
        </p:txBody>
      </p:sp>
      <p:sp>
        <p:nvSpPr>
          <p:cNvPr id="31751" name="Text Box 7"/>
          <p:cNvSpPr txBox="1">
            <a:spLocks noChangeArrowheads="1"/>
          </p:cNvSpPr>
          <p:nvPr/>
        </p:nvSpPr>
        <p:spPr bwMode="auto">
          <a:xfrm>
            <a:off x="1410892" y="2684861"/>
            <a:ext cx="4660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ko-KR" sz="1800">
                <a:latin typeface="Arial" panose="020B0604020202020204" pitchFamily="34" charset="0"/>
              </a:rPr>
              <a:t>maps rectangle in u,v space to cylinder</a:t>
            </a:r>
          </a:p>
          <a:p>
            <a:r>
              <a:rPr lang="en-US" altLang="ko-KR" sz="1800">
                <a:latin typeface="Arial" panose="020B0604020202020204" pitchFamily="34" charset="0"/>
              </a:rPr>
              <a:t>of radius r and height h in world coordinates</a:t>
            </a:r>
          </a:p>
        </p:txBody>
      </p:sp>
      <p:sp>
        <p:nvSpPr>
          <p:cNvPr id="31752" name="Text Box 8"/>
          <p:cNvSpPr txBox="1">
            <a:spLocks noChangeArrowheads="1"/>
          </p:cNvSpPr>
          <p:nvPr/>
        </p:nvSpPr>
        <p:spPr bwMode="auto">
          <a:xfrm>
            <a:off x="2628901" y="3371851"/>
            <a:ext cx="6351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ko-KR" sz="1800"/>
              <a:t>s = u</a:t>
            </a:r>
          </a:p>
          <a:p>
            <a:r>
              <a:rPr lang="en-US" altLang="ko-KR" sz="1800"/>
              <a:t>t = v</a:t>
            </a:r>
          </a:p>
        </p:txBody>
      </p:sp>
      <p:sp>
        <p:nvSpPr>
          <p:cNvPr id="31753" name="Text Box 9"/>
          <p:cNvSpPr txBox="1">
            <a:spLocks noChangeArrowheads="1"/>
          </p:cNvSpPr>
          <p:nvPr/>
        </p:nvSpPr>
        <p:spPr bwMode="auto">
          <a:xfrm>
            <a:off x="1600201" y="4114800"/>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ko-KR" sz="1800">
                <a:latin typeface="Arial" panose="020B0604020202020204" pitchFamily="34" charset="0"/>
              </a:rPr>
              <a:t>maps from texture space</a:t>
            </a:r>
          </a:p>
        </p:txBody>
      </p:sp>
      <p:pic>
        <p:nvPicPr>
          <p:cNvPr id="10" name="그림 9" descr="남자, 사람, 실내, 보는이(가) 표시된 사진&#10;&#10;자동 생성된 설명">
            <a:extLst>
              <a:ext uri="{FF2B5EF4-FFF2-40B4-BE49-F238E27FC236}">
                <a16:creationId xmlns:a16="http://schemas.microsoft.com/office/drawing/2014/main" id="{3959DA75-CE92-49AA-B14C-11CF6EB25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910" y="555184"/>
            <a:ext cx="1982373" cy="1982373"/>
          </a:xfrm>
          <a:prstGeom prst="roundRect">
            <a:avLst>
              <a:gd name="adj" fmla="val 4167"/>
            </a:avLst>
          </a:prstGeom>
          <a:ln/>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160632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628650" y="265177"/>
            <a:ext cx="7886700" cy="692693"/>
          </a:xfrm>
        </p:spPr>
        <p:txBody>
          <a:bodyPr/>
          <a:lstStyle/>
          <a:p>
            <a:r>
              <a:rPr lang="en-US" altLang="ko-KR">
                <a:ea typeface="ＭＳ Ｐゴシック" panose="020B0600070205080204" pitchFamily="34" charset="-128"/>
              </a:rPr>
              <a:t>Spherical Map</a:t>
            </a:r>
          </a:p>
        </p:txBody>
      </p:sp>
      <p:sp>
        <p:nvSpPr>
          <p:cNvPr id="32773" name="Rectangle 3"/>
          <p:cNvSpPr>
            <a:spLocks noGrp="1" noChangeArrowheads="1"/>
          </p:cNvSpPr>
          <p:nvPr>
            <p:ph type="body" idx="1"/>
          </p:nvPr>
        </p:nvSpPr>
        <p:spPr>
          <a:xfrm>
            <a:off x="673612" y="1165480"/>
            <a:ext cx="4171950" cy="457200"/>
          </a:xfrm>
        </p:spPr>
        <p:txBody>
          <a:bodyPr/>
          <a:lstStyle/>
          <a:p>
            <a:pPr>
              <a:buFontTx/>
              <a:buNone/>
            </a:pPr>
            <a:r>
              <a:rPr lang="en-US" altLang="ko-KR" sz="2025">
                <a:ea typeface="ＭＳ Ｐゴシック" panose="020B0600070205080204" pitchFamily="34" charset="-128"/>
              </a:rPr>
              <a:t>We can use a parametric sphere</a:t>
            </a:r>
          </a:p>
        </p:txBody>
      </p:sp>
      <p:sp>
        <p:nvSpPr>
          <p:cNvPr id="32774" name="Text Box 4"/>
          <p:cNvSpPr txBox="1">
            <a:spLocks noChangeArrowheads="1"/>
          </p:cNvSpPr>
          <p:nvPr/>
        </p:nvSpPr>
        <p:spPr bwMode="auto">
          <a:xfrm>
            <a:off x="1051659" y="1741322"/>
            <a:ext cx="320425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ko-KR" sz="1800" dirty="0"/>
              <a:t>x = r cos 2</a:t>
            </a:r>
            <a:r>
              <a:rPr lang="en-US" altLang="ko-KR" sz="1800" dirty="0">
                <a:latin typeface="Symbol" panose="05050102010706020507" pitchFamily="18" charset="2"/>
              </a:rPr>
              <a:t>p</a:t>
            </a:r>
            <a:r>
              <a:rPr lang="en-US" altLang="ko-KR" sz="1800" dirty="0"/>
              <a:t>u</a:t>
            </a:r>
          </a:p>
          <a:p>
            <a:r>
              <a:rPr lang="en-US" altLang="ko-KR" sz="1800" dirty="0"/>
              <a:t>y = r sin 2</a:t>
            </a:r>
            <a:r>
              <a:rPr lang="en-US" altLang="ko-KR" sz="1800" dirty="0">
                <a:latin typeface="Symbol" panose="05050102010706020507" pitchFamily="18" charset="2"/>
              </a:rPr>
              <a:t>p</a:t>
            </a:r>
            <a:r>
              <a:rPr lang="en-US" altLang="ko-KR" sz="1800" dirty="0"/>
              <a:t>u cos 2</a:t>
            </a:r>
            <a:r>
              <a:rPr lang="en-US" altLang="ko-KR" sz="1800" dirty="0">
                <a:latin typeface="Symbol" panose="05050102010706020507" pitchFamily="18" charset="2"/>
              </a:rPr>
              <a:t>p</a:t>
            </a:r>
            <a:r>
              <a:rPr lang="en-US" altLang="ko-KR" sz="1800" dirty="0"/>
              <a:t>v</a:t>
            </a:r>
          </a:p>
          <a:p>
            <a:r>
              <a:rPr lang="en-US" altLang="ko-KR" sz="1800" dirty="0"/>
              <a:t>z = r sin 2</a:t>
            </a:r>
            <a:r>
              <a:rPr lang="en-US" altLang="ko-KR" sz="1800" dirty="0">
                <a:latin typeface="Symbol" panose="05050102010706020507" pitchFamily="18" charset="2"/>
              </a:rPr>
              <a:t>p</a:t>
            </a:r>
            <a:r>
              <a:rPr lang="en-US" altLang="ko-KR" sz="1800" dirty="0"/>
              <a:t>u sin 2</a:t>
            </a:r>
            <a:r>
              <a:rPr lang="en-US" altLang="ko-KR" sz="1800" dirty="0">
                <a:latin typeface="Symbol" panose="05050102010706020507" pitchFamily="18" charset="2"/>
              </a:rPr>
              <a:t>p</a:t>
            </a:r>
            <a:r>
              <a:rPr lang="en-US" altLang="ko-KR" sz="1800" dirty="0"/>
              <a:t>v</a:t>
            </a:r>
          </a:p>
        </p:txBody>
      </p:sp>
      <p:pic>
        <p:nvPicPr>
          <p:cNvPr id="1026" name="Picture 2" descr="Photo stitching software 360 degree Panorama image software ...">
            <a:extLst>
              <a:ext uri="{FF2B5EF4-FFF2-40B4-BE49-F238E27FC236}">
                <a16:creationId xmlns:a16="http://schemas.microsoft.com/office/drawing/2014/main" id="{120EE9BE-3767-4B3E-B155-4C801C6F0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220" y="417926"/>
            <a:ext cx="2246726" cy="224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852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4"/>
          <p:cNvSpPr>
            <a:spLocks noGrp="1"/>
          </p:cNvSpPr>
          <p:nvPr>
            <p:ph type="ftr" sz="quarter" idx="11"/>
          </p:nvPr>
        </p:nvSpPr>
        <p:spPr>
          <a:xfrm>
            <a:off x="816173" y="4358879"/>
            <a:ext cx="3086100" cy="2738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Times New Roman" panose="02020603050405020304" pitchFamily="18" charset="0"/>
                <a:ea typeface="ＭＳ Ｐゴシック" panose="020B0600070205080204" pitchFamily="34" charset="-128"/>
              </a:defRPr>
            </a:lvl1pPr>
            <a:lvl2pPr marL="28448794" indent="-28105894">
              <a:defRPr sz="1800">
                <a:solidFill>
                  <a:schemeClr val="tx1"/>
                </a:solidFill>
                <a:latin typeface="Times New Roman" panose="02020603050405020304" pitchFamily="18" charset="0"/>
                <a:ea typeface="ＭＳ Ｐゴシック" panose="020B0600070205080204" pitchFamily="34" charset="-128"/>
              </a:defRPr>
            </a:lvl2pPr>
            <a:lvl3pPr>
              <a:defRPr sz="1800">
                <a:solidFill>
                  <a:schemeClr val="tx1"/>
                </a:solidFill>
                <a:latin typeface="Times New Roman" panose="02020603050405020304" pitchFamily="18" charset="0"/>
                <a:ea typeface="ＭＳ Ｐゴシック" panose="020B0600070205080204" pitchFamily="34" charset="-128"/>
              </a:defRPr>
            </a:lvl3pPr>
            <a:lvl4pPr>
              <a:defRPr sz="1800">
                <a:solidFill>
                  <a:schemeClr val="tx1"/>
                </a:solidFill>
                <a:latin typeface="Times New Roman" panose="02020603050405020304" pitchFamily="18" charset="0"/>
                <a:ea typeface="ＭＳ Ｐゴシック" panose="020B0600070205080204" pitchFamily="34" charset="-128"/>
              </a:defRPr>
            </a:lvl4pPr>
            <a:lvl5pPr>
              <a:defRPr sz="1800">
                <a:solidFill>
                  <a:schemeClr val="tx1"/>
                </a:solidFill>
                <a:latin typeface="Times New Roman" panose="02020603050405020304" pitchFamily="18" charset="0"/>
                <a:ea typeface="ＭＳ Ｐゴシック" panose="020B0600070205080204" pitchFamily="34" charset="-128"/>
              </a:defRPr>
            </a:lvl5pPr>
            <a:lvl6pPr marL="342900" eaLnBrk="0" fontAlgn="base" hangingPunct="0">
              <a:spcBef>
                <a:spcPct val="0"/>
              </a:spcBef>
              <a:spcAft>
                <a:spcPct val="0"/>
              </a:spcAft>
              <a:defRPr sz="1800">
                <a:solidFill>
                  <a:schemeClr val="tx1"/>
                </a:solidFill>
                <a:latin typeface="Times New Roman" panose="02020603050405020304" pitchFamily="18" charset="0"/>
                <a:ea typeface="ＭＳ Ｐゴシック" panose="020B0600070205080204" pitchFamily="34" charset="-128"/>
              </a:defRPr>
            </a:lvl6pPr>
            <a:lvl7pPr marL="685800" eaLnBrk="0" fontAlgn="base" hangingPunct="0">
              <a:spcBef>
                <a:spcPct val="0"/>
              </a:spcBef>
              <a:spcAft>
                <a:spcPct val="0"/>
              </a:spcAft>
              <a:defRPr sz="1800">
                <a:solidFill>
                  <a:schemeClr val="tx1"/>
                </a:solidFill>
                <a:latin typeface="Times New Roman" panose="02020603050405020304" pitchFamily="18" charset="0"/>
                <a:ea typeface="ＭＳ Ｐゴシック" panose="020B0600070205080204" pitchFamily="34" charset="-128"/>
              </a:defRPr>
            </a:lvl7pPr>
            <a:lvl8pPr marL="1028700" eaLnBrk="0" fontAlgn="base" hangingPunct="0">
              <a:spcBef>
                <a:spcPct val="0"/>
              </a:spcBef>
              <a:spcAft>
                <a:spcPct val="0"/>
              </a:spcAft>
              <a:defRPr sz="1800">
                <a:solidFill>
                  <a:schemeClr val="tx1"/>
                </a:solidFill>
                <a:latin typeface="Times New Roman" panose="02020603050405020304" pitchFamily="18" charset="0"/>
                <a:ea typeface="ＭＳ Ｐゴシック" panose="020B0600070205080204" pitchFamily="34" charset="-128"/>
              </a:defRPr>
            </a:lvl8pPr>
            <a:lvl9pPr marL="1371600" eaLnBrk="0" fontAlgn="base" hangingPunct="0">
              <a:spcBef>
                <a:spcPct val="0"/>
              </a:spcBef>
              <a:spcAft>
                <a:spcPct val="0"/>
              </a:spcAft>
              <a:defRPr sz="1800">
                <a:solidFill>
                  <a:schemeClr val="tx1"/>
                </a:solidFill>
                <a:latin typeface="Times New Roman" panose="02020603050405020304" pitchFamily="18" charset="0"/>
                <a:ea typeface="ＭＳ Ｐゴシック" panose="020B0600070205080204" pitchFamily="34" charset="-128"/>
              </a:defRPr>
            </a:lvl9pPr>
          </a:lstStyle>
          <a:p>
            <a:r>
              <a:rPr lang="en-US" altLang="ko-KR" sz="1050" dirty="0"/>
              <a:t>E. Angel and D. Shreiner: Interactive Computer Graphics 6E © Addison-Wesley 2012</a:t>
            </a:r>
          </a:p>
        </p:txBody>
      </p:sp>
      <p:sp>
        <p:nvSpPr>
          <p:cNvPr id="33796" name="Rectangle 2"/>
          <p:cNvSpPr>
            <a:spLocks noGrp="1" noChangeArrowheads="1"/>
          </p:cNvSpPr>
          <p:nvPr>
            <p:ph type="title"/>
          </p:nvPr>
        </p:nvSpPr>
        <p:spPr/>
        <p:txBody>
          <a:bodyPr/>
          <a:lstStyle/>
          <a:p>
            <a:r>
              <a:rPr lang="en-US" altLang="ko-KR">
                <a:ea typeface="ＭＳ Ｐゴシック" panose="020B0600070205080204" pitchFamily="34" charset="-128"/>
              </a:rPr>
              <a:t>Box Mapping</a:t>
            </a:r>
          </a:p>
        </p:txBody>
      </p:sp>
      <p:sp>
        <p:nvSpPr>
          <p:cNvPr id="33797" name="Rectangle 3"/>
          <p:cNvSpPr>
            <a:spLocks noGrp="1" noChangeArrowheads="1"/>
          </p:cNvSpPr>
          <p:nvPr>
            <p:ph type="body" idx="1"/>
          </p:nvPr>
        </p:nvSpPr>
        <p:spPr/>
        <p:txBody>
          <a:bodyPr/>
          <a:lstStyle/>
          <a:p>
            <a:r>
              <a:rPr lang="en-US" altLang="ko-KR">
                <a:ea typeface="ＭＳ Ｐゴシック" panose="020B0600070205080204" pitchFamily="34" charset="-128"/>
              </a:rPr>
              <a:t>Easy to use with simple orthographic projection</a:t>
            </a:r>
          </a:p>
          <a:p>
            <a:r>
              <a:rPr lang="en-US" altLang="ko-KR">
                <a:ea typeface="ＭＳ Ｐゴシック" panose="020B0600070205080204" pitchFamily="34" charset="-128"/>
              </a:rPr>
              <a:t>Also used in environment maps</a:t>
            </a:r>
          </a:p>
        </p:txBody>
      </p:sp>
      <p:pic>
        <p:nvPicPr>
          <p:cNvPr id="33798" name="Picture 4" descr="AN07F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73" y="2224246"/>
            <a:ext cx="4425554"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404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altLang="ko-KR">
                <a:ea typeface="ＭＳ Ｐゴシック" panose="020B0600070205080204" pitchFamily="34" charset="-128"/>
              </a:rPr>
              <a:t>Second Mapping</a:t>
            </a:r>
          </a:p>
        </p:txBody>
      </p:sp>
      <p:sp>
        <p:nvSpPr>
          <p:cNvPr id="34821" name="Rectangle 3"/>
          <p:cNvSpPr>
            <a:spLocks noGrp="1" noChangeArrowheads="1"/>
          </p:cNvSpPr>
          <p:nvPr>
            <p:ph type="body" idx="1"/>
          </p:nvPr>
        </p:nvSpPr>
        <p:spPr/>
        <p:txBody>
          <a:bodyPr/>
          <a:lstStyle/>
          <a:p>
            <a:r>
              <a:rPr lang="en-US" altLang="ko-KR" sz="2025">
                <a:ea typeface="ＭＳ Ｐゴシック" panose="020B0600070205080204" pitchFamily="34" charset="-128"/>
              </a:rPr>
              <a:t>Map from intermediate object to actual object</a:t>
            </a:r>
          </a:p>
          <a:p>
            <a:pPr lvl="1"/>
            <a:r>
              <a:rPr lang="en-US" altLang="ko-KR">
                <a:ea typeface="ＭＳ Ｐゴシック" panose="020B0600070205080204" pitchFamily="34" charset="-128"/>
              </a:rPr>
              <a:t>Normals from intermediate to actual</a:t>
            </a:r>
          </a:p>
          <a:p>
            <a:pPr lvl="1"/>
            <a:r>
              <a:rPr lang="en-US" altLang="ko-KR">
                <a:ea typeface="ＭＳ Ｐゴシック" panose="020B0600070205080204" pitchFamily="34" charset="-128"/>
              </a:rPr>
              <a:t>Normals from actual to intermediate</a:t>
            </a:r>
          </a:p>
          <a:p>
            <a:pPr lvl="1"/>
            <a:r>
              <a:rPr lang="en-US" altLang="ko-KR">
                <a:ea typeface="ＭＳ Ｐゴシック" panose="020B0600070205080204" pitchFamily="34" charset="-128"/>
              </a:rPr>
              <a:t>Vectors from center of intermediate</a:t>
            </a:r>
            <a:r>
              <a:rPr lang="en-US" altLang="ko-KR" sz="1650">
                <a:ea typeface="ＭＳ Ｐゴシック" panose="020B0600070205080204" pitchFamily="34" charset="-128"/>
              </a:rPr>
              <a:t> </a:t>
            </a:r>
          </a:p>
        </p:txBody>
      </p:sp>
      <p:pic>
        <p:nvPicPr>
          <p:cNvPr id="34822" name="Picture 5" descr="AN07F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601" y="3108847"/>
            <a:ext cx="5643563" cy="1654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Text Box 7"/>
          <p:cNvSpPr txBox="1">
            <a:spLocks noChangeArrowheads="1"/>
          </p:cNvSpPr>
          <p:nvPr/>
        </p:nvSpPr>
        <p:spPr bwMode="auto">
          <a:xfrm>
            <a:off x="2196860" y="2751536"/>
            <a:ext cx="12458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ko-KR" sz="1500">
                <a:latin typeface="Arial" panose="020B0604020202020204" pitchFamily="34" charset="0"/>
              </a:rPr>
              <a:t>intermediate</a:t>
            </a:r>
          </a:p>
        </p:txBody>
      </p:sp>
      <p:sp>
        <p:nvSpPr>
          <p:cNvPr id="34826" name="Text Box 9"/>
          <p:cNvSpPr txBox="1">
            <a:spLocks noChangeArrowheads="1"/>
          </p:cNvSpPr>
          <p:nvPr/>
        </p:nvSpPr>
        <p:spPr bwMode="auto">
          <a:xfrm>
            <a:off x="332342" y="2686051"/>
            <a:ext cx="69923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ko-KR" sz="1500">
                <a:latin typeface="Arial" panose="020B0604020202020204" pitchFamily="34" charset="0"/>
              </a:rPr>
              <a:t>actual</a:t>
            </a:r>
          </a:p>
        </p:txBody>
      </p:sp>
    </p:spTree>
    <p:extLst>
      <p:ext uri="{BB962C8B-B14F-4D97-AF65-F5344CB8AC3E}">
        <p14:creationId xmlns:p14="http://schemas.microsoft.com/office/powerpoint/2010/main" val="2389119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ko-KR"/>
              <a:t>Aliasing</a:t>
            </a:r>
          </a:p>
        </p:txBody>
      </p:sp>
      <p:sp>
        <p:nvSpPr>
          <p:cNvPr id="35845" name="Rectangle 3"/>
          <p:cNvSpPr>
            <a:spLocks noGrp="1" noChangeArrowheads="1"/>
          </p:cNvSpPr>
          <p:nvPr>
            <p:ph type="body" idx="1"/>
          </p:nvPr>
        </p:nvSpPr>
        <p:spPr/>
        <p:txBody>
          <a:bodyPr/>
          <a:lstStyle/>
          <a:p>
            <a:r>
              <a:rPr lang="en-US" altLang="ko-KR"/>
              <a:t>Point sampling of the texture can lead to aliasing errors</a:t>
            </a:r>
          </a:p>
        </p:txBody>
      </p:sp>
      <p:pic>
        <p:nvPicPr>
          <p:cNvPr id="35846" name="Picture 5" descr="AN07F18"/>
          <p:cNvPicPr>
            <a:picLocks noChangeAspect="1" noChangeArrowheads="1"/>
          </p:cNvPicPr>
          <p:nvPr/>
        </p:nvPicPr>
        <p:blipFill>
          <a:blip r:embed="rId2"/>
          <a:srcRect/>
          <a:stretch>
            <a:fillRect/>
          </a:stretch>
        </p:blipFill>
        <p:spPr bwMode="auto">
          <a:xfrm>
            <a:off x="1272101" y="2289467"/>
            <a:ext cx="4526063" cy="2059781"/>
          </a:xfrm>
          <a:prstGeom prst="rect">
            <a:avLst/>
          </a:prstGeom>
          <a:noFill/>
          <a:ln w="9525">
            <a:noFill/>
            <a:miter lim="800000"/>
            <a:headEnd/>
            <a:tailEnd/>
          </a:ln>
        </p:spPr>
      </p:pic>
      <p:sp>
        <p:nvSpPr>
          <p:cNvPr id="35847" name="Text Box 6"/>
          <p:cNvSpPr txBox="1">
            <a:spLocks noChangeArrowheads="1"/>
          </p:cNvSpPr>
          <p:nvPr/>
        </p:nvSpPr>
        <p:spPr bwMode="auto">
          <a:xfrm>
            <a:off x="3234798" y="1715005"/>
            <a:ext cx="1762021" cy="507831"/>
          </a:xfrm>
          <a:prstGeom prst="rect">
            <a:avLst/>
          </a:prstGeom>
          <a:noFill/>
          <a:ln w="12700">
            <a:noFill/>
            <a:miter lim="800000"/>
            <a:headEnd type="none" w="sm" len="sm"/>
            <a:tailEnd type="none" w="sm" len="sm"/>
          </a:ln>
        </p:spPr>
        <p:txBody>
          <a:bodyPr wrap="none" anchorCtr="1">
            <a:spAutoFit/>
          </a:bodyPr>
          <a:lstStyle/>
          <a:p>
            <a:r>
              <a:rPr lang="en-US" altLang="ko-KR" sz="1350" dirty="0">
                <a:latin typeface="Arial" pitchFamily="34" charset="0"/>
              </a:rPr>
              <a:t>point samples in </a:t>
            </a:r>
            <a:r>
              <a:rPr lang="en-US" altLang="ko-KR" sz="1350" dirty="0" err="1">
                <a:latin typeface="Arial" pitchFamily="34" charset="0"/>
              </a:rPr>
              <a:t>u,v</a:t>
            </a:r>
            <a:r>
              <a:rPr lang="en-US" altLang="ko-KR" sz="1350" dirty="0">
                <a:latin typeface="Arial" pitchFamily="34" charset="0"/>
              </a:rPr>
              <a:t> </a:t>
            </a:r>
          </a:p>
          <a:p>
            <a:r>
              <a:rPr lang="en-US" altLang="ko-KR" sz="1350" dirty="0">
                <a:latin typeface="Arial" pitchFamily="34" charset="0"/>
              </a:rPr>
              <a:t>(or </a:t>
            </a:r>
            <a:r>
              <a:rPr lang="en-US" altLang="ko-KR" sz="1350" dirty="0" err="1">
                <a:latin typeface="Arial" pitchFamily="34" charset="0"/>
              </a:rPr>
              <a:t>x,y,z</a:t>
            </a:r>
            <a:r>
              <a:rPr lang="en-US" altLang="ko-KR" sz="1350" dirty="0">
                <a:latin typeface="Arial" pitchFamily="34" charset="0"/>
              </a:rPr>
              <a:t>) space</a:t>
            </a:r>
          </a:p>
        </p:txBody>
      </p:sp>
      <p:sp>
        <p:nvSpPr>
          <p:cNvPr id="35848" name="Text Box 7"/>
          <p:cNvSpPr txBox="1">
            <a:spLocks noChangeArrowheads="1"/>
          </p:cNvSpPr>
          <p:nvPr/>
        </p:nvSpPr>
        <p:spPr bwMode="auto">
          <a:xfrm>
            <a:off x="1427361" y="4400550"/>
            <a:ext cx="2521844" cy="300082"/>
          </a:xfrm>
          <a:prstGeom prst="rect">
            <a:avLst/>
          </a:prstGeom>
          <a:noFill/>
          <a:ln w="12700">
            <a:noFill/>
            <a:miter lim="800000"/>
            <a:headEnd type="none" w="sm" len="sm"/>
            <a:tailEnd type="none" w="sm" len="sm"/>
          </a:ln>
        </p:spPr>
        <p:txBody>
          <a:bodyPr wrap="none" anchorCtr="1">
            <a:spAutoFit/>
          </a:bodyPr>
          <a:lstStyle/>
          <a:p>
            <a:r>
              <a:rPr lang="en-US" altLang="ko-KR" sz="1350">
                <a:latin typeface="Arial" pitchFamily="34" charset="0"/>
              </a:rPr>
              <a:t>point samples in texture space</a:t>
            </a:r>
          </a:p>
        </p:txBody>
      </p:sp>
      <p:sp>
        <p:nvSpPr>
          <p:cNvPr id="35849" name="Line 8"/>
          <p:cNvSpPr>
            <a:spLocks noChangeShapeType="1"/>
          </p:cNvSpPr>
          <p:nvPr/>
        </p:nvSpPr>
        <p:spPr bwMode="auto">
          <a:xfrm>
            <a:off x="2597010" y="2439548"/>
            <a:ext cx="123825" cy="1028700"/>
          </a:xfrm>
          <a:prstGeom prst="line">
            <a:avLst/>
          </a:prstGeom>
          <a:noFill/>
          <a:ln w="12700">
            <a:solidFill>
              <a:srgbClr val="FF0000"/>
            </a:solidFill>
            <a:round/>
            <a:headEnd type="none" w="sm" len="sm"/>
            <a:tailEnd type="triangle" w="sm" len="sm"/>
          </a:ln>
        </p:spPr>
        <p:txBody>
          <a:bodyPr anchor="ctr" anchorCtr="1"/>
          <a:lstStyle/>
          <a:p>
            <a:endParaRPr lang="ko-KR" altLang="en-US" sz="1350"/>
          </a:p>
        </p:txBody>
      </p:sp>
      <p:sp>
        <p:nvSpPr>
          <p:cNvPr id="35850" name="Line 9"/>
          <p:cNvSpPr>
            <a:spLocks noChangeShapeType="1"/>
          </p:cNvSpPr>
          <p:nvPr/>
        </p:nvSpPr>
        <p:spPr bwMode="auto">
          <a:xfrm flipH="1">
            <a:off x="2225535" y="2439548"/>
            <a:ext cx="309563" cy="1028700"/>
          </a:xfrm>
          <a:prstGeom prst="line">
            <a:avLst/>
          </a:prstGeom>
          <a:noFill/>
          <a:ln w="12700">
            <a:solidFill>
              <a:srgbClr val="FF0000"/>
            </a:solidFill>
            <a:round/>
            <a:headEnd type="none" w="sm" len="sm"/>
            <a:tailEnd type="triangle" w="sm" len="sm"/>
          </a:ln>
        </p:spPr>
        <p:txBody>
          <a:bodyPr anchor="ctr" anchorCtr="1"/>
          <a:lstStyle/>
          <a:p>
            <a:endParaRPr lang="ko-KR" altLang="en-US" sz="1350"/>
          </a:p>
        </p:txBody>
      </p:sp>
      <p:sp>
        <p:nvSpPr>
          <p:cNvPr id="35851" name="Line 10"/>
          <p:cNvSpPr>
            <a:spLocks noChangeShapeType="1"/>
          </p:cNvSpPr>
          <p:nvPr/>
        </p:nvSpPr>
        <p:spPr bwMode="auto">
          <a:xfrm flipH="1">
            <a:off x="1606410" y="2439548"/>
            <a:ext cx="804863" cy="1028700"/>
          </a:xfrm>
          <a:prstGeom prst="line">
            <a:avLst/>
          </a:prstGeom>
          <a:noFill/>
          <a:ln w="12700">
            <a:solidFill>
              <a:srgbClr val="FF0000"/>
            </a:solidFill>
            <a:round/>
            <a:headEnd type="none" w="sm" len="sm"/>
            <a:tailEnd type="triangle" w="sm" len="sm"/>
          </a:ln>
        </p:spPr>
        <p:txBody>
          <a:bodyPr anchor="ctr" anchorCtr="1"/>
          <a:lstStyle/>
          <a:p>
            <a:endParaRPr lang="ko-KR" altLang="en-US" sz="1350"/>
          </a:p>
        </p:txBody>
      </p:sp>
      <p:sp>
        <p:nvSpPr>
          <p:cNvPr id="35852" name="Text Box 11"/>
          <p:cNvSpPr txBox="1">
            <a:spLocks noChangeArrowheads="1"/>
          </p:cNvSpPr>
          <p:nvPr/>
        </p:nvSpPr>
        <p:spPr bwMode="auto">
          <a:xfrm>
            <a:off x="1272101" y="1757320"/>
            <a:ext cx="1473480" cy="300082"/>
          </a:xfrm>
          <a:prstGeom prst="rect">
            <a:avLst/>
          </a:prstGeom>
          <a:noFill/>
          <a:ln w="12700">
            <a:noFill/>
            <a:miter lim="800000"/>
            <a:headEnd type="none" w="sm" len="sm"/>
            <a:tailEnd type="none" w="sm" len="sm"/>
          </a:ln>
        </p:spPr>
        <p:txBody>
          <a:bodyPr wrap="none" anchorCtr="1">
            <a:spAutoFit/>
          </a:bodyPr>
          <a:lstStyle/>
          <a:p>
            <a:r>
              <a:rPr lang="en-US" altLang="ko-KR" sz="1350">
                <a:latin typeface="Arial" pitchFamily="34" charset="0"/>
              </a:rPr>
              <a:t>miss blue stripes</a:t>
            </a:r>
          </a:p>
        </p:txBody>
      </p:sp>
    </p:spTree>
    <p:extLst>
      <p:ext uri="{BB962C8B-B14F-4D97-AF65-F5344CB8AC3E}">
        <p14:creationId xmlns:p14="http://schemas.microsoft.com/office/powerpoint/2010/main" val="734451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24769" y="1802313"/>
            <a:ext cx="5630359" cy="769441"/>
          </a:xfrm>
          <a:prstGeom prst="rect">
            <a:avLst/>
          </a:prstGeom>
          <a:noFill/>
          <a:ln>
            <a:noFill/>
          </a:ln>
          <a:effectLst/>
        </p:spPr>
        <p:txBody>
          <a:bodyPr wrap="square" rtlCol="0">
            <a:spAutoFit/>
          </a:bodyPr>
          <a:lstStyle/>
          <a:p>
            <a:r>
              <a:rPr lang="en-US" altLang="ko-KR" sz="4400" dirty="0">
                <a:solidFill>
                  <a:schemeClr val="accent4">
                    <a:lumMod val="40000"/>
                    <a:lumOff val="60000"/>
                  </a:schemeClr>
                </a:solidFill>
                <a:latin typeface="AR HERMANN" panose="02000000000000000000" pitchFamily="2" charset="0"/>
              </a:rPr>
              <a:t>S</a:t>
            </a:r>
            <a:r>
              <a:rPr lang="en-US" altLang="ko-KR" sz="4400" dirty="0">
                <a:latin typeface="AR HERMANN" panose="02000000000000000000" pitchFamily="2" charset="0"/>
              </a:rPr>
              <a:t>oft</a:t>
            </a:r>
            <a:r>
              <a:rPr lang="en-US" altLang="ko-KR" sz="4400" dirty="0">
                <a:solidFill>
                  <a:schemeClr val="accent5">
                    <a:lumMod val="60000"/>
                    <a:lumOff val="40000"/>
                  </a:schemeClr>
                </a:solidFill>
                <a:latin typeface="AR HERMANN" panose="02000000000000000000" pitchFamily="2" charset="0"/>
              </a:rPr>
              <a:t>w</a:t>
            </a:r>
            <a:r>
              <a:rPr lang="en-US" altLang="ko-KR" sz="4400" dirty="0">
                <a:latin typeface="AR HERMANN" panose="02000000000000000000" pitchFamily="2" charset="0"/>
              </a:rPr>
              <a:t>are </a:t>
            </a:r>
            <a:r>
              <a:rPr lang="en-US" altLang="ko-KR" sz="4400" dirty="0">
                <a:solidFill>
                  <a:schemeClr val="accent6">
                    <a:lumMod val="40000"/>
                    <a:lumOff val="60000"/>
                  </a:schemeClr>
                </a:solidFill>
                <a:latin typeface="AR HERMANN" panose="02000000000000000000" pitchFamily="2" charset="0"/>
              </a:rPr>
              <a:t>T</a:t>
            </a:r>
            <a:r>
              <a:rPr lang="en-US" altLang="ko-KR" sz="4400" dirty="0">
                <a:latin typeface="AR HERMANN" panose="02000000000000000000" pitchFamily="2" charset="0"/>
              </a:rPr>
              <a:t>ool </a:t>
            </a:r>
            <a:r>
              <a:rPr lang="en-US" altLang="ko-KR" sz="4400" dirty="0">
                <a:solidFill>
                  <a:srgbClr val="FFC000"/>
                </a:solidFill>
                <a:latin typeface="AR HERMANN" panose="02000000000000000000" pitchFamily="2" charset="0"/>
              </a:rPr>
              <a:t>T</a:t>
            </a:r>
            <a:r>
              <a:rPr lang="en-US" altLang="ko-KR" sz="4400" dirty="0">
                <a:latin typeface="AR HERMANN" panose="02000000000000000000" pitchFamily="2" charset="0"/>
              </a:rPr>
              <a:t>ime</a:t>
            </a:r>
            <a:endParaRPr lang="ko-KR" altLang="en-US" sz="4400" dirty="0">
              <a:latin typeface="AR HERMANN" panose="02000000000000000000" pitchFamily="2" charset="0"/>
            </a:endParaRPr>
          </a:p>
        </p:txBody>
      </p:sp>
      <p:pic>
        <p:nvPicPr>
          <p:cNvPr id="12" name="그래픽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880" y="1780171"/>
            <a:ext cx="1224267" cy="1247586"/>
          </a:xfrm>
          <a:prstGeom prst="rect">
            <a:avLst/>
          </a:prstGeom>
          <a:effectLst>
            <a:reflection blurRad="6350" stA="50000" endA="300" endPos="55500" dist="50800" dir="5400000" sy="-100000" algn="bl" rotWithShape="0"/>
          </a:effectLst>
        </p:spPr>
      </p:pic>
      <p:pic>
        <p:nvPicPr>
          <p:cNvPr id="1026" name="Picture 2" descr="Creative Commons">
            <a:extLst>
              <a:ext uri="{FF2B5EF4-FFF2-40B4-BE49-F238E27FC236}">
                <a16:creationId xmlns:a16="http://schemas.microsoft.com/office/drawing/2014/main" id="{2DCAC4BA-2943-451C-A1DB-EBE3FE34B4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6899" y="2683390"/>
            <a:ext cx="1287379" cy="315364"/>
          </a:xfrm>
          <a:prstGeom prst="rect">
            <a:avLst/>
          </a:prstGeom>
          <a:noFill/>
          <a:extLst>
            <a:ext uri="{909E8E84-426E-40DD-AFC4-6F175D3DCCD1}">
              <a14:hiddenFill xmlns:a14="http://schemas.microsoft.com/office/drawing/2010/main">
                <a:solidFill>
                  <a:srgbClr val="FFFFFF"/>
                </a:solidFill>
              </a14:hiddenFill>
            </a:ext>
          </a:extLst>
        </p:spPr>
      </p:pic>
      <p:pic>
        <p:nvPicPr>
          <p:cNvPr id="3" name="African Drums (Sting) - Twin Musicom_6sec">
            <a:hlinkClick r:id="" action="ppaction://media"/>
            <a:extLst>
              <a:ext uri="{FF2B5EF4-FFF2-40B4-BE49-F238E27FC236}">
                <a16:creationId xmlns:a16="http://schemas.microsoft.com/office/drawing/2014/main" id="{2531412B-F6C5-4F12-9A19-53BF3016D2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24338" y="5532524"/>
            <a:ext cx="347662" cy="347663"/>
          </a:xfrm>
          <a:prstGeom prst="rect">
            <a:avLst/>
          </a:prstGeom>
        </p:spPr>
      </p:pic>
    </p:spTree>
    <p:extLst>
      <p:ext uri="{BB962C8B-B14F-4D97-AF65-F5344CB8AC3E}">
        <p14:creationId xmlns:p14="http://schemas.microsoft.com/office/powerpoint/2010/main" val="158359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55" fill="hold"/>
                                        <p:tgtEl>
                                          <p:spTgt spid="3"/>
                                        </p:tgtEl>
                                      </p:cBhvr>
                                    </p:cmd>
                                  </p:childTnLst>
                                </p:cTn>
                              </p:par>
                              <p:par>
                                <p:cTn id="7" presetID="47"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700"/>
                                        <p:tgtEl>
                                          <p:spTgt spid="12"/>
                                        </p:tgtEl>
                                      </p:cBhvr>
                                    </p:animEffect>
                                    <p:anim calcmode="lin" valueType="num">
                                      <p:cBhvr>
                                        <p:cTn id="10" dur="1700" fill="hold"/>
                                        <p:tgtEl>
                                          <p:spTgt spid="12"/>
                                        </p:tgtEl>
                                        <p:attrNameLst>
                                          <p:attrName>ppt_x</p:attrName>
                                        </p:attrNameLst>
                                      </p:cBhvr>
                                      <p:tavLst>
                                        <p:tav tm="0">
                                          <p:val>
                                            <p:strVal val="#ppt_x"/>
                                          </p:val>
                                        </p:tav>
                                        <p:tav tm="100000">
                                          <p:val>
                                            <p:strVal val="#ppt_x"/>
                                          </p:val>
                                        </p:tav>
                                      </p:tavLst>
                                    </p:anim>
                                    <p:anim calcmode="lin" valueType="num">
                                      <p:cBhvr>
                                        <p:cTn id="11" dur="1700" fill="hold"/>
                                        <p:tgtEl>
                                          <p:spTgt spid="12"/>
                                        </p:tgtEl>
                                        <p:attrNameLst>
                                          <p:attrName>ppt_y</p:attrName>
                                        </p:attrNameLst>
                                      </p:cBhvr>
                                      <p:tavLst>
                                        <p:tav tm="0">
                                          <p:val>
                                            <p:strVal val="#ppt_y-.1"/>
                                          </p:val>
                                        </p:tav>
                                        <p:tav tm="100000">
                                          <p:val>
                                            <p:strVal val="#ppt_y"/>
                                          </p:val>
                                        </p:tav>
                                      </p:tavLst>
                                    </p:anim>
                                  </p:childTnLst>
                                </p:cTn>
                              </p:par>
                              <p:par>
                                <p:cTn id="12" presetID="26" presetClass="entr" presetSubtype="0" fill="hold" grpId="1" nodeType="withEffect">
                                  <p:stCondLst>
                                    <p:cond delay="1500"/>
                                  </p:stCondLst>
                                  <p:iterate type="lt">
                                    <p:tmPct val="2000"/>
                                  </p:iterate>
                                  <p:childTnLst>
                                    <p:set>
                                      <p:cBhvr>
                                        <p:cTn id="13" dur="1" fill="hold">
                                          <p:stCondLst>
                                            <p:cond delay="0"/>
                                          </p:stCondLst>
                                        </p:cTn>
                                        <p:tgtEl>
                                          <p:spTgt spid="9"/>
                                        </p:tgtEl>
                                        <p:attrNameLst>
                                          <p:attrName>style.visibility</p:attrName>
                                        </p:attrNameLst>
                                      </p:cBhvr>
                                      <p:to>
                                        <p:strVal val="visible"/>
                                      </p:to>
                                    </p:set>
                                    <p:animEffect transition="in" filter="wipe(down)">
                                      <p:cBhvr>
                                        <p:cTn id="14" dur="725">
                                          <p:stCondLst>
                                            <p:cond delay="0"/>
                                          </p:stCondLst>
                                        </p:cTn>
                                        <p:tgtEl>
                                          <p:spTgt spid="9"/>
                                        </p:tgtEl>
                                      </p:cBhvr>
                                    </p:animEffect>
                                    <p:anim calcmode="lin" valueType="num">
                                      <p:cBhvr>
                                        <p:cTn id="15" dur="2278"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830"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830" tmFilter="0, 0; 0.125,0.2665; 0.25,0.4; 0.375,0.465; 0.5,0.5;  0.625,0.535; 0.75,0.6; 0.875,0.7335; 1,1">
                                          <p:stCondLst>
                                            <p:cond delay="830"/>
                                          </p:stCondLst>
                                        </p:cTn>
                                        <p:tgtEl>
                                          <p:spTgt spid="9"/>
                                        </p:tgtEl>
                                        <p:attrNameLst>
                                          <p:attrName>ppt_y</p:attrName>
                                        </p:attrNameLst>
                                      </p:cBhvr>
                                      <p:tavLst>
                                        <p:tav tm="0" fmla="#ppt_y-sin(pi*$)/9">
                                          <p:val>
                                            <p:fltVal val="0"/>
                                          </p:val>
                                        </p:tav>
                                        <p:tav tm="100000">
                                          <p:val>
                                            <p:fltVal val="1"/>
                                          </p:val>
                                        </p:tav>
                                      </p:tavLst>
                                    </p:anim>
                                    <p:anim calcmode="lin" valueType="num">
                                      <p:cBhvr>
                                        <p:cTn id="18" dur="415" tmFilter="0, 0; 0.125,0.2665; 0.25,0.4; 0.375,0.465; 0.5,0.5;  0.625,0.535; 0.75,0.6; 0.875,0.7335; 1,1">
                                          <p:stCondLst>
                                            <p:cond delay="1655"/>
                                          </p:stCondLst>
                                        </p:cTn>
                                        <p:tgtEl>
                                          <p:spTgt spid="9"/>
                                        </p:tgtEl>
                                        <p:attrNameLst>
                                          <p:attrName>ppt_y</p:attrName>
                                        </p:attrNameLst>
                                      </p:cBhvr>
                                      <p:tavLst>
                                        <p:tav tm="0" fmla="#ppt_y-sin(pi*$)/27">
                                          <p:val>
                                            <p:fltVal val="0"/>
                                          </p:val>
                                        </p:tav>
                                        <p:tav tm="100000">
                                          <p:val>
                                            <p:fltVal val="1"/>
                                          </p:val>
                                        </p:tav>
                                      </p:tavLst>
                                    </p:anim>
                                    <p:anim calcmode="lin" valueType="num">
                                      <p:cBhvr>
                                        <p:cTn id="19" dur="205" tmFilter="0, 0; 0.125,0.2665; 0.25,0.4; 0.375,0.465; 0.5,0.5;  0.625,0.535; 0.75,0.6; 0.875,0.7335; 1,1">
                                          <p:stCondLst>
                                            <p:cond delay="2070"/>
                                          </p:stCondLst>
                                        </p:cTn>
                                        <p:tgtEl>
                                          <p:spTgt spid="9"/>
                                        </p:tgtEl>
                                        <p:attrNameLst>
                                          <p:attrName>ppt_y</p:attrName>
                                        </p:attrNameLst>
                                      </p:cBhvr>
                                      <p:tavLst>
                                        <p:tav tm="0" fmla="#ppt_y-sin(pi*$)/81">
                                          <p:val>
                                            <p:fltVal val="0"/>
                                          </p:val>
                                        </p:tav>
                                        <p:tav tm="100000">
                                          <p:val>
                                            <p:fltVal val="1"/>
                                          </p:val>
                                        </p:tav>
                                      </p:tavLst>
                                    </p:anim>
                                    <p:animScale>
                                      <p:cBhvr>
                                        <p:cTn id="20" dur="33">
                                          <p:stCondLst>
                                            <p:cond delay="813"/>
                                          </p:stCondLst>
                                        </p:cTn>
                                        <p:tgtEl>
                                          <p:spTgt spid="9"/>
                                        </p:tgtEl>
                                      </p:cBhvr>
                                      <p:to x="100000" y="60000"/>
                                    </p:animScale>
                                    <p:animScale>
                                      <p:cBhvr>
                                        <p:cTn id="21" dur="208" decel="50000">
                                          <p:stCondLst>
                                            <p:cond delay="845"/>
                                          </p:stCondLst>
                                        </p:cTn>
                                        <p:tgtEl>
                                          <p:spTgt spid="9"/>
                                        </p:tgtEl>
                                      </p:cBhvr>
                                      <p:to x="100000" y="100000"/>
                                    </p:animScale>
                                    <p:animScale>
                                      <p:cBhvr>
                                        <p:cTn id="22" dur="33">
                                          <p:stCondLst>
                                            <p:cond delay="1640"/>
                                          </p:stCondLst>
                                        </p:cTn>
                                        <p:tgtEl>
                                          <p:spTgt spid="9"/>
                                        </p:tgtEl>
                                      </p:cBhvr>
                                      <p:to x="100000" y="80000"/>
                                    </p:animScale>
                                    <p:animScale>
                                      <p:cBhvr>
                                        <p:cTn id="23" dur="208" decel="50000">
                                          <p:stCondLst>
                                            <p:cond delay="1673"/>
                                          </p:stCondLst>
                                        </p:cTn>
                                        <p:tgtEl>
                                          <p:spTgt spid="9"/>
                                        </p:tgtEl>
                                      </p:cBhvr>
                                      <p:to x="100000" y="100000"/>
                                    </p:animScale>
                                    <p:animScale>
                                      <p:cBhvr>
                                        <p:cTn id="24" dur="33">
                                          <p:stCondLst>
                                            <p:cond delay="2053"/>
                                          </p:stCondLst>
                                        </p:cTn>
                                        <p:tgtEl>
                                          <p:spTgt spid="9"/>
                                        </p:tgtEl>
                                      </p:cBhvr>
                                      <p:to x="100000" y="90000"/>
                                    </p:animScale>
                                    <p:animScale>
                                      <p:cBhvr>
                                        <p:cTn id="25" dur="208" decel="50000">
                                          <p:stCondLst>
                                            <p:cond delay="2085"/>
                                          </p:stCondLst>
                                        </p:cTn>
                                        <p:tgtEl>
                                          <p:spTgt spid="9"/>
                                        </p:tgtEl>
                                      </p:cBhvr>
                                      <p:to x="100000" y="100000"/>
                                    </p:animScale>
                                    <p:animScale>
                                      <p:cBhvr>
                                        <p:cTn id="26" dur="33">
                                          <p:stCondLst>
                                            <p:cond delay="2260"/>
                                          </p:stCondLst>
                                        </p:cTn>
                                        <p:tgtEl>
                                          <p:spTgt spid="9"/>
                                        </p:tgtEl>
                                      </p:cBhvr>
                                      <p:to x="100000" y="95000"/>
                                    </p:animScale>
                                    <p:animScale>
                                      <p:cBhvr>
                                        <p:cTn id="27" dur="208" decel="50000">
                                          <p:stCondLst>
                                            <p:cond delay="2293"/>
                                          </p:stCondLst>
                                        </p:cTn>
                                        <p:tgtEl>
                                          <p:spTgt spid="9"/>
                                        </p:tgtEl>
                                      </p:cBhvr>
                                      <p:to x="100000" y="100000"/>
                                    </p:animScale>
                                  </p:childTnLst>
                                </p:cTn>
                              </p:par>
                              <p:par>
                                <p:cTn id="28" presetID="10" presetClass="entr" presetSubtype="0" fill="hold" nodeType="withEffect">
                                  <p:stCondLst>
                                    <p:cond delay="4800"/>
                                  </p:stCondLst>
                                  <p:childTnLst>
                                    <p:set>
                                      <p:cBhvr>
                                        <p:cTn id="29" dur="1" fill="hold">
                                          <p:stCondLst>
                                            <p:cond delay="0"/>
                                          </p:stCondLst>
                                        </p:cTn>
                                        <p:tgtEl>
                                          <p:spTgt spid="1026"/>
                                        </p:tgtEl>
                                        <p:attrNameLst>
                                          <p:attrName>style.visibility</p:attrName>
                                        </p:attrNameLst>
                                      </p:cBhvr>
                                      <p:to>
                                        <p:strVal val="visible"/>
                                      </p:to>
                                    </p:set>
                                    <p:animEffect transition="in" filter="fade">
                                      <p:cBhvr>
                                        <p:cTn id="30" dur="700"/>
                                        <p:tgtEl>
                                          <p:spTgt spid="1026"/>
                                        </p:tgtEl>
                                      </p:cBhvr>
                                    </p:animEffect>
                                  </p:childTnLst>
                                </p:cTn>
                              </p:par>
                              <p:par>
                                <p:cTn id="31" presetID="32" presetClass="emph" presetSubtype="0" fill="hold" grpId="0" nodeType="withEffect">
                                  <p:stCondLst>
                                    <p:cond delay="600"/>
                                  </p:stCondLst>
                                  <p:iterate type="lt">
                                    <p:tmPct val="10000"/>
                                  </p:iterate>
                                  <p:childTnLst>
                                    <p:animRot by="120000">
                                      <p:cBhvr>
                                        <p:cTn id="32" dur="200" fill="hold">
                                          <p:stCondLst>
                                            <p:cond delay="0"/>
                                          </p:stCondLst>
                                        </p:cTn>
                                        <p:tgtEl>
                                          <p:spTgt spid="9"/>
                                        </p:tgtEl>
                                        <p:attrNameLst>
                                          <p:attrName>r</p:attrName>
                                        </p:attrNameLst>
                                      </p:cBhvr>
                                    </p:animRot>
                                    <p:animRot by="-240000">
                                      <p:cBhvr>
                                        <p:cTn id="33" dur="400" fill="hold">
                                          <p:stCondLst>
                                            <p:cond delay="400"/>
                                          </p:stCondLst>
                                        </p:cTn>
                                        <p:tgtEl>
                                          <p:spTgt spid="9"/>
                                        </p:tgtEl>
                                        <p:attrNameLst>
                                          <p:attrName>r</p:attrName>
                                        </p:attrNameLst>
                                      </p:cBhvr>
                                    </p:animRot>
                                    <p:animRot by="240000">
                                      <p:cBhvr>
                                        <p:cTn id="34" dur="400" fill="hold">
                                          <p:stCondLst>
                                            <p:cond delay="800"/>
                                          </p:stCondLst>
                                        </p:cTn>
                                        <p:tgtEl>
                                          <p:spTgt spid="9"/>
                                        </p:tgtEl>
                                        <p:attrNameLst>
                                          <p:attrName>r</p:attrName>
                                        </p:attrNameLst>
                                      </p:cBhvr>
                                    </p:animRot>
                                    <p:animRot by="-240000">
                                      <p:cBhvr>
                                        <p:cTn id="35" dur="400" fill="hold">
                                          <p:stCondLst>
                                            <p:cond delay="1200"/>
                                          </p:stCondLst>
                                        </p:cTn>
                                        <p:tgtEl>
                                          <p:spTgt spid="9"/>
                                        </p:tgtEl>
                                        <p:attrNameLst>
                                          <p:attrName>r</p:attrName>
                                        </p:attrNameLst>
                                      </p:cBhvr>
                                    </p:animRot>
                                    <p:animRot by="120000">
                                      <p:cBhvr>
                                        <p:cTn id="36" dur="400" fill="hold">
                                          <p:stCondLst>
                                            <p:cond delay="16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3"/>
                </p:tgtEl>
              </p:cMediaNode>
            </p:audio>
          </p:childTnLst>
        </p:cTn>
      </p:par>
    </p:tnLst>
    <p:bldLst>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r>
              <a:rPr lang="en-US" altLang="ko-KR" dirty="0"/>
              <a:t>Area Averaging or multi-sampling</a:t>
            </a:r>
          </a:p>
        </p:txBody>
      </p:sp>
      <p:pic>
        <p:nvPicPr>
          <p:cNvPr id="36870" name="Picture 5" descr="AN07F17"/>
          <p:cNvPicPr>
            <a:picLocks noChangeAspect="1" noChangeArrowheads="1"/>
          </p:cNvPicPr>
          <p:nvPr/>
        </p:nvPicPr>
        <p:blipFill rotWithShape="1">
          <a:blip r:embed="rId2"/>
          <a:srcRect l="-4126" t="-6061" r="-2914" b="-14599"/>
          <a:stretch/>
        </p:blipFill>
        <p:spPr bwMode="auto">
          <a:xfrm>
            <a:off x="702052" y="1360767"/>
            <a:ext cx="6179784" cy="2868876"/>
          </a:xfrm>
          <a:prstGeom prst="rect">
            <a:avLst/>
          </a:prstGeom>
          <a:solidFill>
            <a:schemeClr val="tx1"/>
          </a:solidFill>
          <a:ln w="9525">
            <a:noFill/>
            <a:miter lim="800000"/>
            <a:headEnd/>
            <a:tailEnd/>
          </a:ln>
        </p:spPr>
      </p:pic>
      <p:sp>
        <p:nvSpPr>
          <p:cNvPr id="36872" name="Line 7"/>
          <p:cNvSpPr>
            <a:spLocks noChangeShapeType="1"/>
          </p:cNvSpPr>
          <p:nvPr/>
        </p:nvSpPr>
        <p:spPr bwMode="auto">
          <a:xfrm flipH="1" flipV="1">
            <a:off x="5888303" y="2514600"/>
            <a:ext cx="247650" cy="914400"/>
          </a:xfrm>
          <a:prstGeom prst="line">
            <a:avLst/>
          </a:prstGeom>
          <a:noFill/>
          <a:ln w="12700">
            <a:solidFill>
              <a:srgbClr val="FF0000"/>
            </a:solidFill>
            <a:round/>
            <a:headEnd type="none" w="sm" len="sm"/>
            <a:tailEnd type="triangle" w="sm" len="sm"/>
          </a:ln>
        </p:spPr>
        <p:txBody>
          <a:bodyPr anchor="ctr" anchorCtr="1"/>
          <a:lstStyle/>
          <a:p>
            <a:endParaRPr lang="ko-KR" altLang="en-US" sz="1350"/>
          </a:p>
        </p:txBody>
      </p:sp>
      <p:sp>
        <p:nvSpPr>
          <p:cNvPr id="36873" name="Text Box 8"/>
          <p:cNvSpPr txBox="1">
            <a:spLocks noChangeArrowheads="1"/>
          </p:cNvSpPr>
          <p:nvPr/>
        </p:nvSpPr>
        <p:spPr bwMode="auto">
          <a:xfrm>
            <a:off x="5888304" y="3429000"/>
            <a:ext cx="540533" cy="300082"/>
          </a:xfrm>
          <a:prstGeom prst="rect">
            <a:avLst/>
          </a:prstGeom>
          <a:noFill/>
          <a:ln w="12700">
            <a:noFill/>
            <a:miter lim="800000"/>
            <a:headEnd type="none" w="sm" len="sm"/>
            <a:tailEnd type="none" w="sm" len="sm"/>
          </a:ln>
        </p:spPr>
        <p:txBody>
          <a:bodyPr wrap="none" anchorCtr="1">
            <a:spAutoFit/>
          </a:bodyPr>
          <a:lstStyle/>
          <a:p>
            <a:r>
              <a:rPr lang="en-US" altLang="ko-KR" sz="1350">
                <a:latin typeface="Arial" pitchFamily="34" charset="0"/>
              </a:rPr>
              <a:t>pixel</a:t>
            </a:r>
          </a:p>
        </p:txBody>
      </p:sp>
      <p:sp>
        <p:nvSpPr>
          <p:cNvPr id="36874" name="Text Box 9"/>
          <p:cNvSpPr txBox="1">
            <a:spLocks noChangeArrowheads="1"/>
          </p:cNvSpPr>
          <p:nvPr/>
        </p:nvSpPr>
        <p:spPr bwMode="auto">
          <a:xfrm>
            <a:off x="3892916" y="3543300"/>
            <a:ext cx="906017" cy="300082"/>
          </a:xfrm>
          <a:prstGeom prst="rect">
            <a:avLst/>
          </a:prstGeom>
          <a:noFill/>
          <a:ln w="12700">
            <a:noFill/>
            <a:miter lim="800000"/>
            <a:headEnd type="none" w="sm" len="sm"/>
            <a:tailEnd type="none" w="sm" len="sm"/>
          </a:ln>
        </p:spPr>
        <p:txBody>
          <a:bodyPr wrap="none" anchorCtr="1">
            <a:spAutoFit/>
          </a:bodyPr>
          <a:lstStyle/>
          <a:p>
            <a:r>
              <a:rPr lang="en-US" altLang="ko-KR" sz="1350">
                <a:latin typeface="Arial" pitchFamily="34" charset="0"/>
              </a:rPr>
              <a:t>preimage</a:t>
            </a:r>
          </a:p>
        </p:txBody>
      </p:sp>
      <p:sp>
        <p:nvSpPr>
          <p:cNvPr id="36875" name="Line 10"/>
          <p:cNvSpPr>
            <a:spLocks noChangeShapeType="1"/>
          </p:cNvSpPr>
          <p:nvPr/>
        </p:nvSpPr>
        <p:spPr bwMode="auto">
          <a:xfrm flipH="1" flipV="1">
            <a:off x="3473715" y="2971800"/>
            <a:ext cx="804863" cy="628650"/>
          </a:xfrm>
          <a:prstGeom prst="line">
            <a:avLst/>
          </a:prstGeom>
          <a:noFill/>
          <a:ln w="12700">
            <a:solidFill>
              <a:srgbClr val="FF0000"/>
            </a:solidFill>
            <a:round/>
            <a:headEnd type="none" w="sm" len="sm"/>
            <a:tailEnd type="triangle" w="sm" len="sm"/>
          </a:ln>
        </p:spPr>
        <p:txBody>
          <a:bodyPr anchor="ctr" anchorCtr="1"/>
          <a:lstStyle/>
          <a:p>
            <a:endParaRPr lang="ko-KR" altLang="en-US" sz="1350"/>
          </a:p>
        </p:txBody>
      </p:sp>
    </p:spTree>
    <p:extLst>
      <p:ext uri="{BB962C8B-B14F-4D97-AF65-F5344CB8AC3E}">
        <p14:creationId xmlns:p14="http://schemas.microsoft.com/office/powerpoint/2010/main" val="3856066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2D and 3D Textures</a:t>
            </a:r>
            <a:endParaRPr lang="ko-KR" altLang="en-US" dirty="0"/>
          </a:p>
        </p:txBody>
      </p:sp>
      <p:sp>
        <p:nvSpPr>
          <p:cNvPr id="3" name="내용 개체 틀 2"/>
          <p:cNvSpPr>
            <a:spLocks noGrp="1"/>
          </p:cNvSpPr>
          <p:nvPr>
            <p:ph idx="1"/>
          </p:nvPr>
        </p:nvSpPr>
        <p:spPr/>
        <p:txBody>
          <a:bodyPr/>
          <a:lstStyle/>
          <a:p>
            <a:r>
              <a:rPr lang="en-US" altLang="ko-KR" dirty="0"/>
              <a:t>WebGL 2 supports 3D texture</a:t>
            </a:r>
          </a:p>
          <a:p>
            <a:pPr lvl="1"/>
            <a:endParaRPr lang="en-US" altLang="ko-KR" dirty="0"/>
          </a:p>
          <a:p>
            <a:r>
              <a:rPr lang="en-US" altLang="ko-KR" dirty="0"/>
              <a:t>2D Texture vs. 3D Texture</a:t>
            </a:r>
            <a:endParaRPr lang="ko-KR" altLang="en-US" dirty="0"/>
          </a:p>
        </p:txBody>
      </p:sp>
      <p:pic>
        <p:nvPicPr>
          <p:cNvPr id="5122" name="Picture 2" descr="http://www.vrarchitect.net/anu/cg/Texture/Image/slide05.jpg"/>
          <p:cNvPicPr>
            <a:picLocks noChangeAspect="1" noChangeArrowheads="1"/>
          </p:cNvPicPr>
          <p:nvPr/>
        </p:nvPicPr>
        <p:blipFill rotWithShape="1">
          <a:blip r:embed="rId2"/>
          <a:srcRect t="4965" b="14647"/>
          <a:stretch/>
        </p:blipFill>
        <p:spPr bwMode="auto">
          <a:xfrm>
            <a:off x="795967" y="2647860"/>
            <a:ext cx="4000276" cy="2148124"/>
          </a:xfrm>
          <a:prstGeom prst="rect">
            <a:avLst/>
          </a:prstGeom>
          <a:noFill/>
        </p:spPr>
      </p:pic>
    </p:spTree>
    <p:extLst>
      <p:ext uri="{BB962C8B-B14F-4D97-AF65-F5344CB8AC3E}">
        <p14:creationId xmlns:p14="http://schemas.microsoft.com/office/powerpoint/2010/main" val="2592268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C73930-0F67-4D1A-97B8-D9F8BFD5DEAC}"/>
              </a:ext>
            </a:extLst>
          </p:cNvPr>
          <p:cNvSpPr>
            <a:spLocks noGrp="1"/>
          </p:cNvSpPr>
          <p:nvPr>
            <p:ph type="title"/>
          </p:nvPr>
        </p:nvSpPr>
        <p:spPr/>
        <p:txBody>
          <a:bodyPr/>
          <a:lstStyle/>
          <a:p>
            <a:r>
              <a:rPr lang="en-US" dirty="0"/>
              <a:t>OpenGL ES 2.0 pipeline diagram</a:t>
            </a:r>
          </a:p>
        </p:txBody>
      </p:sp>
      <p:sp>
        <p:nvSpPr>
          <p:cNvPr id="37" name="사각형: 둥근 모서리 36">
            <a:extLst>
              <a:ext uri="{FF2B5EF4-FFF2-40B4-BE49-F238E27FC236}">
                <a16:creationId xmlns:a16="http://schemas.microsoft.com/office/drawing/2014/main" id="{D384B47F-4837-4C6C-B354-1F6F1DDB0683}"/>
              </a:ext>
            </a:extLst>
          </p:cNvPr>
          <p:cNvSpPr/>
          <p:nvPr/>
        </p:nvSpPr>
        <p:spPr>
          <a:xfrm>
            <a:off x="1626500" y="2331637"/>
            <a:ext cx="674301" cy="1192592"/>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API</a:t>
            </a:r>
          </a:p>
        </p:txBody>
      </p:sp>
      <p:sp>
        <p:nvSpPr>
          <p:cNvPr id="38" name="사각형: 둥근 모서리 37">
            <a:extLst>
              <a:ext uri="{FF2B5EF4-FFF2-40B4-BE49-F238E27FC236}">
                <a16:creationId xmlns:a16="http://schemas.microsoft.com/office/drawing/2014/main" id="{7E2CBCED-021C-4CD4-AF86-985ABC029C2B}"/>
              </a:ext>
            </a:extLst>
          </p:cNvPr>
          <p:cNvSpPr/>
          <p:nvPr/>
        </p:nvSpPr>
        <p:spPr>
          <a:xfrm>
            <a:off x="675217" y="2332641"/>
            <a:ext cx="674301" cy="1194415"/>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A</a:t>
            </a:r>
            <a:r>
              <a:rPr lang="en-US" altLang="ko-KR" sz="1200" kern="0" dirty="0">
                <a:solidFill>
                  <a:schemeClr val="tx1">
                    <a:lumMod val="85000"/>
                  </a:schemeClr>
                </a:solidFill>
                <a:latin typeface="Calibri" panose="020F0502020204030204"/>
                <a:ea typeface="맑은 고딕" panose="020B0503020000020004" pitchFamily="50" charset="-127"/>
              </a:rPr>
              <a:t>pp</a:t>
            </a:r>
            <a:endParaRPr lang="en-US" sz="1200" kern="0" dirty="0">
              <a:solidFill>
                <a:schemeClr val="tx1">
                  <a:lumMod val="85000"/>
                </a:schemeClr>
              </a:solidFill>
              <a:latin typeface="Calibri" panose="020F0502020204030204"/>
            </a:endParaRPr>
          </a:p>
        </p:txBody>
      </p:sp>
      <p:sp>
        <p:nvSpPr>
          <p:cNvPr id="39" name="사각형: 둥근 모서리 38">
            <a:extLst>
              <a:ext uri="{FF2B5EF4-FFF2-40B4-BE49-F238E27FC236}">
                <a16:creationId xmlns:a16="http://schemas.microsoft.com/office/drawing/2014/main" id="{8B18E814-8C00-4E76-904D-2176F68C1D37}"/>
              </a:ext>
            </a:extLst>
          </p:cNvPr>
          <p:cNvSpPr/>
          <p:nvPr/>
        </p:nvSpPr>
        <p:spPr>
          <a:xfrm>
            <a:off x="675816" y="3905408"/>
            <a:ext cx="1624985" cy="777011"/>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System SW</a:t>
            </a:r>
          </a:p>
          <a:p>
            <a:pPr algn="ctr" defTabSz="914400"/>
            <a:r>
              <a:rPr lang="en-US" sz="1000" kern="0" dirty="0">
                <a:solidFill>
                  <a:schemeClr val="tx1">
                    <a:lumMod val="85000"/>
                  </a:schemeClr>
                </a:solidFill>
                <a:latin typeface="Calibri" panose="020F0502020204030204"/>
              </a:rPr>
              <a:t>(Window, Web, HAL)</a:t>
            </a:r>
          </a:p>
        </p:txBody>
      </p:sp>
      <p:sp>
        <p:nvSpPr>
          <p:cNvPr id="40" name="사각형: 둥근 모서리 39">
            <a:extLst>
              <a:ext uri="{FF2B5EF4-FFF2-40B4-BE49-F238E27FC236}">
                <a16:creationId xmlns:a16="http://schemas.microsoft.com/office/drawing/2014/main" id="{21D26A50-EC98-4575-82D2-2EEAD82F3971}"/>
              </a:ext>
            </a:extLst>
          </p:cNvPr>
          <p:cNvSpPr/>
          <p:nvPr/>
        </p:nvSpPr>
        <p:spPr>
          <a:xfrm>
            <a:off x="2552574" y="1142999"/>
            <a:ext cx="1731521" cy="3571900"/>
          </a:xfrm>
          <a:prstGeom prst="roundRect">
            <a:avLst>
              <a:gd name="adj" fmla="val 7131"/>
            </a:avLst>
          </a:prstGeom>
          <a:ln w="19050">
            <a:solidFill>
              <a:srgbClr val="00B0F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t"/>
          <a:lstStyle/>
          <a:p>
            <a:pPr algn="ctr" defTabSz="914400"/>
            <a:r>
              <a:rPr lang="en-US" sz="1200" kern="0" dirty="0">
                <a:solidFill>
                  <a:schemeClr val="tx1">
                    <a:lumMod val="85000"/>
                  </a:schemeClr>
                </a:solidFill>
                <a:latin typeface="Calibri" panose="020F0502020204030204"/>
              </a:rPr>
              <a:t>Graphics Context</a:t>
            </a:r>
          </a:p>
        </p:txBody>
      </p:sp>
      <p:sp>
        <p:nvSpPr>
          <p:cNvPr id="41" name="사각형: 둥근 모서리 40">
            <a:extLst>
              <a:ext uri="{FF2B5EF4-FFF2-40B4-BE49-F238E27FC236}">
                <a16:creationId xmlns:a16="http://schemas.microsoft.com/office/drawing/2014/main" id="{080E1D67-D855-4C0F-82AC-78B011AE3E57}"/>
              </a:ext>
            </a:extLst>
          </p:cNvPr>
          <p:cNvSpPr/>
          <p:nvPr/>
        </p:nvSpPr>
        <p:spPr>
          <a:xfrm>
            <a:off x="2710573" y="1454768"/>
            <a:ext cx="1389391" cy="501217"/>
          </a:xfrm>
          <a:prstGeom prst="roundRect">
            <a:avLst/>
          </a:prstGeom>
          <a:solidFill>
            <a:schemeClr val="bg1">
              <a:lumMod val="65000"/>
              <a:lumOff val="35000"/>
            </a:schemeClr>
          </a:solidFill>
          <a:ln w="19050" cap="flat" cmpd="sng" algn="ctr">
            <a:solidFill>
              <a:srgbClr val="FFFF00"/>
            </a:solidFill>
            <a:prstDash val="solid"/>
            <a:miter lim="800000"/>
            <a:headEnd type="none" w="med" len="med"/>
            <a:tailEnd type="none" w="med" len="med"/>
          </a:ln>
          <a:effectLst/>
        </p:spPr>
        <p:txBody>
          <a:bodyPr rtlCol="0" anchor="ctr"/>
          <a:lstStyle/>
          <a:p>
            <a:pPr algn="ctr" defTabSz="914400"/>
            <a:r>
              <a:rPr lang="en-US" sz="1200" kern="0" dirty="0">
                <a:latin typeface="Calibri" panose="020F0502020204030204"/>
              </a:rPr>
              <a:t>Buffer</a:t>
            </a:r>
            <a:br>
              <a:rPr lang="en-US" sz="1200" kern="0" dirty="0">
                <a:latin typeface="Calibri" panose="020F0502020204030204"/>
              </a:rPr>
            </a:br>
            <a:r>
              <a:rPr lang="en-US" sz="1200" kern="0" dirty="0">
                <a:latin typeface="Calibri" panose="020F0502020204030204"/>
              </a:rPr>
              <a:t>(Array, Element)</a:t>
            </a:r>
          </a:p>
        </p:txBody>
      </p:sp>
      <p:sp>
        <p:nvSpPr>
          <p:cNvPr id="42" name="사각형: 둥근 모서리 41">
            <a:extLst>
              <a:ext uri="{FF2B5EF4-FFF2-40B4-BE49-F238E27FC236}">
                <a16:creationId xmlns:a16="http://schemas.microsoft.com/office/drawing/2014/main" id="{30448239-B40D-4DA3-9865-F25160F1C5F7}"/>
              </a:ext>
            </a:extLst>
          </p:cNvPr>
          <p:cNvSpPr/>
          <p:nvPr/>
        </p:nvSpPr>
        <p:spPr>
          <a:xfrm>
            <a:off x="2710573" y="4043710"/>
            <a:ext cx="1389391" cy="501217"/>
          </a:xfrm>
          <a:prstGeom prst="roundRect">
            <a:avLst/>
          </a:prstGeom>
          <a:solidFill>
            <a:schemeClr val="bg1">
              <a:lumMod val="65000"/>
              <a:lumOff val="35000"/>
            </a:schemeClr>
          </a:solidFill>
          <a:ln w="19050" cap="flat" cmpd="sng" algn="ctr">
            <a:solidFill>
              <a:srgbClr val="FFFF00"/>
            </a:solidFill>
            <a:prstDash val="solid"/>
            <a:miter lim="800000"/>
            <a:headEnd type="none" w="med" len="med"/>
            <a:tailEnd type="none" w="med" len="med"/>
          </a:ln>
          <a:effectLst/>
        </p:spPr>
        <p:txBody>
          <a:bodyPr rtlCol="0" anchor="ctr"/>
          <a:lstStyle/>
          <a:p>
            <a:pPr algn="ctr" defTabSz="914400"/>
            <a:r>
              <a:rPr lang="en-US" sz="1200" kern="0" dirty="0">
                <a:latin typeface="Calibri" panose="020F0502020204030204"/>
              </a:rPr>
              <a:t>Framebuffer</a:t>
            </a:r>
          </a:p>
          <a:p>
            <a:pPr algn="ctr" defTabSz="914400"/>
            <a:r>
              <a:rPr lang="en-US" sz="1000" kern="0" dirty="0">
                <a:latin typeface="Calibri" panose="020F0502020204030204"/>
              </a:rPr>
              <a:t>(Color, Stencil, Depth)</a:t>
            </a:r>
          </a:p>
        </p:txBody>
      </p:sp>
      <p:sp>
        <p:nvSpPr>
          <p:cNvPr id="43" name="사각형: 둥근 모서리 42">
            <a:extLst>
              <a:ext uri="{FF2B5EF4-FFF2-40B4-BE49-F238E27FC236}">
                <a16:creationId xmlns:a16="http://schemas.microsoft.com/office/drawing/2014/main" id="{6B80BFE8-45AE-4C04-9196-98BA2CB10F73}"/>
              </a:ext>
            </a:extLst>
          </p:cNvPr>
          <p:cNvSpPr/>
          <p:nvPr/>
        </p:nvSpPr>
        <p:spPr>
          <a:xfrm>
            <a:off x="2724569" y="2741057"/>
            <a:ext cx="1389391" cy="501217"/>
          </a:xfrm>
          <a:prstGeom prst="roundRect">
            <a:avLst/>
          </a:prstGeom>
          <a:solidFill>
            <a:schemeClr val="bg1">
              <a:lumMod val="65000"/>
              <a:lumOff val="35000"/>
            </a:schemeClr>
          </a:solidFill>
          <a:ln w="19050" cap="flat" cmpd="sng" algn="ctr">
            <a:solidFill>
              <a:srgbClr val="FFFF00"/>
            </a:solidFill>
            <a:prstDash val="solid"/>
            <a:miter lim="800000"/>
            <a:headEnd type="none" w="med" len="med"/>
            <a:tailEnd type="none" w="med" len="med"/>
          </a:ln>
          <a:effectLst/>
        </p:spPr>
        <p:txBody>
          <a:bodyPr rtlCol="0" anchor="ctr"/>
          <a:lstStyle/>
          <a:p>
            <a:pPr algn="ctr" defTabSz="914400"/>
            <a:r>
              <a:rPr lang="en-US" sz="1200" kern="0" dirty="0">
                <a:latin typeface="Calibri" panose="020F0502020204030204"/>
              </a:rPr>
              <a:t>Texture</a:t>
            </a:r>
          </a:p>
        </p:txBody>
      </p:sp>
      <p:sp>
        <p:nvSpPr>
          <p:cNvPr id="44" name="사각형: 둥근 모서리 43">
            <a:extLst>
              <a:ext uri="{FF2B5EF4-FFF2-40B4-BE49-F238E27FC236}">
                <a16:creationId xmlns:a16="http://schemas.microsoft.com/office/drawing/2014/main" id="{26447148-6BF5-468E-A032-F8C44AF78D3E}"/>
              </a:ext>
            </a:extLst>
          </p:cNvPr>
          <p:cNvSpPr/>
          <p:nvPr/>
        </p:nvSpPr>
        <p:spPr>
          <a:xfrm>
            <a:off x="2710573" y="2087524"/>
            <a:ext cx="1389391" cy="501217"/>
          </a:xfrm>
          <a:prstGeom prst="roundRect">
            <a:avLst/>
          </a:prstGeom>
          <a:solidFill>
            <a:schemeClr val="bg1">
              <a:lumMod val="65000"/>
              <a:lumOff val="35000"/>
            </a:schemeClr>
          </a:solidFill>
          <a:ln w="19050" cap="flat" cmpd="sng" algn="ctr">
            <a:solidFill>
              <a:srgbClr val="FFFF00"/>
            </a:solidFill>
            <a:prstDash val="solid"/>
            <a:miter lim="800000"/>
            <a:headEnd type="none" w="med" len="med"/>
            <a:tailEnd type="none" w="med" len="med"/>
          </a:ln>
          <a:effectLst/>
        </p:spPr>
        <p:txBody>
          <a:bodyPr rtlCol="0" anchor="ctr"/>
          <a:lstStyle/>
          <a:p>
            <a:pPr algn="ctr" defTabSz="914400"/>
            <a:r>
              <a:rPr lang="en-US" sz="1200" kern="0" dirty="0">
                <a:latin typeface="Calibri" panose="020F0502020204030204"/>
              </a:rPr>
              <a:t>Vertex Shader</a:t>
            </a:r>
          </a:p>
        </p:txBody>
      </p:sp>
      <p:sp>
        <p:nvSpPr>
          <p:cNvPr id="45" name="사각형: 둥근 모서리 44">
            <a:extLst>
              <a:ext uri="{FF2B5EF4-FFF2-40B4-BE49-F238E27FC236}">
                <a16:creationId xmlns:a16="http://schemas.microsoft.com/office/drawing/2014/main" id="{C9EB67AA-BCB1-43D3-A278-D6E6E1BE921A}"/>
              </a:ext>
            </a:extLst>
          </p:cNvPr>
          <p:cNvSpPr/>
          <p:nvPr/>
        </p:nvSpPr>
        <p:spPr>
          <a:xfrm>
            <a:off x="2710573" y="3401210"/>
            <a:ext cx="1389391" cy="501217"/>
          </a:xfrm>
          <a:prstGeom prst="roundRect">
            <a:avLst/>
          </a:prstGeom>
          <a:solidFill>
            <a:schemeClr val="bg1">
              <a:lumMod val="65000"/>
              <a:lumOff val="35000"/>
            </a:schemeClr>
          </a:solidFill>
          <a:ln w="19050" cap="flat" cmpd="sng" algn="ctr">
            <a:solidFill>
              <a:srgbClr val="FFFF00"/>
            </a:solidFill>
            <a:prstDash val="solid"/>
            <a:miter lim="800000"/>
            <a:headEnd type="none" w="med" len="med"/>
            <a:tailEnd type="none" w="med" len="med"/>
          </a:ln>
          <a:effectLst/>
        </p:spPr>
        <p:txBody>
          <a:bodyPr rtlCol="0" anchor="ctr"/>
          <a:lstStyle/>
          <a:p>
            <a:pPr algn="ctr" defTabSz="914400"/>
            <a:r>
              <a:rPr lang="en-US" sz="1200" kern="0" dirty="0">
                <a:latin typeface="Calibri" panose="020F0502020204030204"/>
              </a:rPr>
              <a:t>Fragment Shader</a:t>
            </a:r>
          </a:p>
        </p:txBody>
      </p:sp>
      <p:cxnSp>
        <p:nvCxnSpPr>
          <p:cNvPr id="46" name="직선 화살표 연결선 19">
            <a:extLst>
              <a:ext uri="{FF2B5EF4-FFF2-40B4-BE49-F238E27FC236}">
                <a16:creationId xmlns:a16="http://schemas.microsoft.com/office/drawing/2014/main" id="{3246078A-335C-4F92-BD78-2F7ADCC8529F}"/>
              </a:ext>
            </a:extLst>
          </p:cNvPr>
          <p:cNvCxnSpPr>
            <a:cxnSpLocks/>
            <a:stCxn id="37" idx="3"/>
            <a:endCxn id="40" idx="1"/>
          </p:cNvCxnSpPr>
          <p:nvPr/>
        </p:nvCxnSpPr>
        <p:spPr>
          <a:xfrm>
            <a:off x="2300801" y="2927936"/>
            <a:ext cx="251773" cy="1013"/>
          </a:xfrm>
          <a:prstGeom prst="bentConnector3">
            <a:avLst>
              <a:gd name="adj1" fmla="val 50000"/>
            </a:avLst>
          </a:prstGeom>
          <a:noFill/>
          <a:ln w="19050" cap="flat" cmpd="sng" algn="ctr">
            <a:solidFill>
              <a:srgbClr val="FFC000"/>
            </a:solidFill>
            <a:prstDash val="solid"/>
            <a:miter lim="800000"/>
            <a:tailEnd type="triangle"/>
          </a:ln>
          <a:effectLst/>
        </p:spPr>
      </p:cxnSp>
      <p:cxnSp>
        <p:nvCxnSpPr>
          <p:cNvPr id="47" name="직선 화살표 연결선 20">
            <a:extLst>
              <a:ext uri="{FF2B5EF4-FFF2-40B4-BE49-F238E27FC236}">
                <a16:creationId xmlns:a16="http://schemas.microsoft.com/office/drawing/2014/main" id="{3F24DA29-4A52-440E-A8C2-8BBD74058B3E}"/>
              </a:ext>
            </a:extLst>
          </p:cNvPr>
          <p:cNvCxnSpPr>
            <a:cxnSpLocks/>
            <a:stCxn id="38" idx="3"/>
            <a:endCxn id="37" idx="1"/>
          </p:cNvCxnSpPr>
          <p:nvPr/>
        </p:nvCxnSpPr>
        <p:spPr>
          <a:xfrm flipV="1">
            <a:off x="1349518" y="2927936"/>
            <a:ext cx="276983" cy="1915"/>
          </a:xfrm>
          <a:prstGeom prst="bentConnector3">
            <a:avLst>
              <a:gd name="adj1" fmla="val 50000"/>
            </a:avLst>
          </a:prstGeom>
          <a:noFill/>
          <a:ln w="19050" cap="flat" cmpd="sng" algn="ctr">
            <a:solidFill>
              <a:srgbClr val="FFC000"/>
            </a:solidFill>
            <a:prstDash val="solid"/>
            <a:miter lim="800000"/>
            <a:tailEnd type="triangle"/>
          </a:ln>
          <a:effectLst/>
        </p:spPr>
      </p:cxnSp>
      <p:sp>
        <p:nvSpPr>
          <p:cNvPr id="48" name="사각형: 둥근 모서리 47">
            <a:extLst>
              <a:ext uri="{FF2B5EF4-FFF2-40B4-BE49-F238E27FC236}">
                <a16:creationId xmlns:a16="http://schemas.microsoft.com/office/drawing/2014/main" id="{CBC3162D-2F7C-4A0A-A2D9-F5E5793AE0C6}"/>
              </a:ext>
            </a:extLst>
          </p:cNvPr>
          <p:cNvSpPr/>
          <p:nvPr/>
        </p:nvSpPr>
        <p:spPr>
          <a:xfrm>
            <a:off x="4772649" y="1775298"/>
            <a:ext cx="1389391" cy="501217"/>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Vertex Processing</a:t>
            </a:r>
          </a:p>
        </p:txBody>
      </p:sp>
      <p:sp>
        <p:nvSpPr>
          <p:cNvPr id="49" name="사각형: 둥근 모서리 48">
            <a:extLst>
              <a:ext uri="{FF2B5EF4-FFF2-40B4-BE49-F238E27FC236}">
                <a16:creationId xmlns:a16="http://schemas.microsoft.com/office/drawing/2014/main" id="{AC91749F-15DB-46CB-BB3F-87D42994A259}"/>
              </a:ext>
            </a:extLst>
          </p:cNvPr>
          <p:cNvSpPr/>
          <p:nvPr/>
        </p:nvSpPr>
        <p:spPr>
          <a:xfrm>
            <a:off x="6477296" y="1776284"/>
            <a:ext cx="1389391" cy="501217"/>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Primitive Processing</a:t>
            </a:r>
          </a:p>
        </p:txBody>
      </p:sp>
      <p:sp>
        <p:nvSpPr>
          <p:cNvPr id="50" name="사각형: 둥근 모서리 49">
            <a:extLst>
              <a:ext uri="{FF2B5EF4-FFF2-40B4-BE49-F238E27FC236}">
                <a16:creationId xmlns:a16="http://schemas.microsoft.com/office/drawing/2014/main" id="{DB6770C0-57DA-4C22-A0EC-2201D3122110}"/>
              </a:ext>
            </a:extLst>
          </p:cNvPr>
          <p:cNvSpPr/>
          <p:nvPr/>
        </p:nvSpPr>
        <p:spPr>
          <a:xfrm>
            <a:off x="6509709" y="2521895"/>
            <a:ext cx="1389391" cy="501217"/>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Rasterization</a:t>
            </a:r>
          </a:p>
        </p:txBody>
      </p:sp>
      <p:sp>
        <p:nvSpPr>
          <p:cNvPr id="51" name="사각형: 둥근 모서리 50">
            <a:extLst>
              <a:ext uri="{FF2B5EF4-FFF2-40B4-BE49-F238E27FC236}">
                <a16:creationId xmlns:a16="http://schemas.microsoft.com/office/drawing/2014/main" id="{9105B87A-2996-4CDC-A3A8-A7543FBB8893}"/>
              </a:ext>
            </a:extLst>
          </p:cNvPr>
          <p:cNvSpPr/>
          <p:nvPr/>
        </p:nvSpPr>
        <p:spPr>
          <a:xfrm>
            <a:off x="4799949" y="3319748"/>
            <a:ext cx="1389391" cy="501217"/>
          </a:xfrm>
          <a:prstGeom prst="roundRect">
            <a:avLst/>
          </a:prstGeom>
          <a:solidFill>
            <a:schemeClr val="accent6">
              <a:lumMod val="50000"/>
            </a:schemeClr>
          </a:solidFill>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Fragment Processing</a:t>
            </a:r>
          </a:p>
        </p:txBody>
      </p:sp>
      <p:sp>
        <p:nvSpPr>
          <p:cNvPr id="52" name="사각형: 둥근 모서리 51">
            <a:extLst>
              <a:ext uri="{FF2B5EF4-FFF2-40B4-BE49-F238E27FC236}">
                <a16:creationId xmlns:a16="http://schemas.microsoft.com/office/drawing/2014/main" id="{58145A77-BC78-4679-93F6-80C7ADC82ADB}"/>
              </a:ext>
            </a:extLst>
          </p:cNvPr>
          <p:cNvSpPr/>
          <p:nvPr/>
        </p:nvSpPr>
        <p:spPr>
          <a:xfrm>
            <a:off x="4799949" y="4044800"/>
            <a:ext cx="1389391" cy="501217"/>
          </a:xfrm>
          <a:prstGeom prst="roundRect">
            <a:avLst/>
          </a:prstGeom>
          <a:solidFill>
            <a:schemeClr val="accent6">
              <a:lumMod val="50000"/>
            </a:schemeClr>
          </a:solidFill>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Pixel </a:t>
            </a:r>
          </a:p>
          <a:p>
            <a:pPr algn="ctr" defTabSz="914400"/>
            <a:r>
              <a:rPr lang="en-US" sz="1200" kern="0" dirty="0">
                <a:solidFill>
                  <a:schemeClr val="tx1">
                    <a:lumMod val="85000"/>
                  </a:schemeClr>
                </a:solidFill>
                <a:latin typeface="Calibri" panose="020F0502020204030204"/>
              </a:rPr>
              <a:t>Processing</a:t>
            </a:r>
          </a:p>
        </p:txBody>
      </p:sp>
      <p:cxnSp>
        <p:nvCxnSpPr>
          <p:cNvPr id="53" name="직선 화살표 연결선 31">
            <a:extLst>
              <a:ext uri="{FF2B5EF4-FFF2-40B4-BE49-F238E27FC236}">
                <a16:creationId xmlns:a16="http://schemas.microsoft.com/office/drawing/2014/main" id="{C3CC3B80-CCAE-4A4D-A064-0FEF0583482A}"/>
              </a:ext>
            </a:extLst>
          </p:cNvPr>
          <p:cNvCxnSpPr>
            <a:cxnSpLocks/>
            <a:stCxn id="44" idx="3"/>
            <a:endCxn id="48" idx="1"/>
          </p:cNvCxnSpPr>
          <p:nvPr/>
        </p:nvCxnSpPr>
        <p:spPr>
          <a:xfrm flipV="1">
            <a:off x="4099964" y="2025906"/>
            <a:ext cx="672686" cy="312226"/>
          </a:xfrm>
          <a:prstGeom prst="bentConnector3">
            <a:avLst>
              <a:gd name="adj1" fmla="val 50000"/>
            </a:avLst>
          </a:prstGeom>
          <a:noFill/>
          <a:ln w="19050" cap="flat" cmpd="sng" algn="ctr">
            <a:solidFill>
              <a:srgbClr val="FFC000"/>
            </a:solidFill>
            <a:prstDash val="solid"/>
            <a:miter lim="800000"/>
            <a:tailEnd type="triangle"/>
          </a:ln>
          <a:effectLst/>
        </p:spPr>
      </p:cxnSp>
      <p:cxnSp>
        <p:nvCxnSpPr>
          <p:cNvPr id="54" name="직선 화살표 연결선 35">
            <a:extLst>
              <a:ext uri="{FF2B5EF4-FFF2-40B4-BE49-F238E27FC236}">
                <a16:creationId xmlns:a16="http://schemas.microsoft.com/office/drawing/2014/main" id="{035EC68D-D069-444A-8059-78A8268A2683}"/>
              </a:ext>
            </a:extLst>
          </p:cNvPr>
          <p:cNvCxnSpPr>
            <a:cxnSpLocks/>
            <a:stCxn id="48" idx="3"/>
            <a:endCxn id="49" idx="1"/>
          </p:cNvCxnSpPr>
          <p:nvPr/>
        </p:nvCxnSpPr>
        <p:spPr>
          <a:xfrm>
            <a:off x="6162040" y="2025909"/>
            <a:ext cx="315256" cy="986"/>
          </a:xfrm>
          <a:prstGeom prst="bentConnector3">
            <a:avLst>
              <a:gd name="adj1" fmla="val 50000"/>
            </a:avLst>
          </a:prstGeom>
          <a:noFill/>
          <a:ln w="19050" cap="flat" cmpd="sng" algn="ctr">
            <a:solidFill>
              <a:srgbClr val="FFC000"/>
            </a:solidFill>
            <a:prstDash val="solid"/>
            <a:miter lim="800000"/>
            <a:tailEnd type="triangle"/>
          </a:ln>
          <a:effectLst/>
        </p:spPr>
      </p:cxnSp>
      <p:cxnSp>
        <p:nvCxnSpPr>
          <p:cNvPr id="55" name="직선 화살표 연결선 36">
            <a:extLst>
              <a:ext uri="{FF2B5EF4-FFF2-40B4-BE49-F238E27FC236}">
                <a16:creationId xmlns:a16="http://schemas.microsoft.com/office/drawing/2014/main" id="{8A1B27D9-A830-44D2-A499-BA1A63481DB3}"/>
              </a:ext>
            </a:extLst>
          </p:cNvPr>
          <p:cNvCxnSpPr>
            <a:cxnSpLocks/>
            <a:stCxn id="49" idx="3"/>
            <a:endCxn id="50" idx="3"/>
          </p:cNvCxnSpPr>
          <p:nvPr/>
        </p:nvCxnSpPr>
        <p:spPr>
          <a:xfrm>
            <a:off x="7866687" y="2026893"/>
            <a:ext cx="32413" cy="745611"/>
          </a:xfrm>
          <a:prstGeom prst="bentConnector3">
            <a:avLst>
              <a:gd name="adj1" fmla="val 644389"/>
            </a:avLst>
          </a:prstGeom>
          <a:noFill/>
          <a:ln w="19050" cap="flat" cmpd="sng" algn="ctr">
            <a:solidFill>
              <a:srgbClr val="FFC000"/>
            </a:solidFill>
            <a:prstDash val="solid"/>
            <a:miter lim="800000"/>
            <a:tailEnd type="triangle"/>
          </a:ln>
          <a:effectLst/>
        </p:spPr>
      </p:cxnSp>
      <p:cxnSp>
        <p:nvCxnSpPr>
          <p:cNvPr id="56" name="직선 화살표 연결선 20">
            <a:extLst>
              <a:ext uri="{FF2B5EF4-FFF2-40B4-BE49-F238E27FC236}">
                <a16:creationId xmlns:a16="http://schemas.microsoft.com/office/drawing/2014/main" id="{9250B009-3167-4CA3-9622-560589B3F335}"/>
              </a:ext>
            </a:extLst>
          </p:cNvPr>
          <p:cNvCxnSpPr>
            <a:cxnSpLocks/>
            <a:stCxn id="38" idx="2"/>
            <a:endCxn id="39" idx="0"/>
          </p:cNvCxnSpPr>
          <p:nvPr/>
        </p:nvCxnSpPr>
        <p:spPr>
          <a:xfrm rot="16200000" flipH="1">
            <a:off x="1061162" y="3478264"/>
            <a:ext cx="378352" cy="475941"/>
          </a:xfrm>
          <a:prstGeom prst="bentConnector3">
            <a:avLst>
              <a:gd name="adj1" fmla="val 50000"/>
            </a:avLst>
          </a:prstGeom>
          <a:noFill/>
          <a:ln w="19050" cap="flat" cmpd="sng" algn="ctr">
            <a:solidFill>
              <a:srgbClr val="FFC000"/>
            </a:solidFill>
            <a:prstDash val="solid"/>
            <a:miter lim="800000"/>
            <a:tailEnd type="triangle"/>
          </a:ln>
          <a:effectLst/>
        </p:spPr>
      </p:cxnSp>
      <p:cxnSp>
        <p:nvCxnSpPr>
          <p:cNvPr id="57" name="직선 화살표 연결선 31">
            <a:extLst>
              <a:ext uri="{FF2B5EF4-FFF2-40B4-BE49-F238E27FC236}">
                <a16:creationId xmlns:a16="http://schemas.microsoft.com/office/drawing/2014/main" id="{1BDBE3DC-99DA-4DAE-815C-878E71F42E06}"/>
              </a:ext>
            </a:extLst>
          </p:cNvPr>
          <p:cNvCxnSpPr>
            <a:cxnSpLocks/>
            <a:stCxn id="41" idx="3"/>
            <a:endCxn id="48" idx="1"/>
          </p:cNvCxnSpPr>
          <p:nvPr/>
        </p:nvCxnSpPr>
        <p:spPr>
          <a:xfrm>
            <a:off x="4099964" y="1705379"/>
            <a:ext cx="672686" cy="320530"/>
          </a:xfrm>
          <a:prstGeom prst="bentConnector3">
            <a:avLst>
              <a:gd name="adj1" fmla="val 50000"/>
            </a:avLst>
          </a:prstGeom>
          <a:noFill/>
          <a:ln w="19050" cap="flat" cmpd="sng" algn="ctr">
            <a:solidFill>
              <a:srgbClr val="FFC000"/>
            </a:solidFill>
            <a:prstDash val="solid"/>
            <a:miter lim="800000"/>
            <a:tailEnd type="triangle"/>
          </a:ln>
          <a:effectLst/>
        </p:spPr>
      </p:cxnSp>
      <p:cxnSp>
        <p:nvCxnSpPr>
          <p:cNvPr id="58" name="직선 화살표 연결선 35">
            <a:extLst>
              <a:ext uri="{FF2B5EF4-FFF2-40B4-BE49-F238E27FC236}">
                <a16:creationId xmlns:a16="http://schemas.microsoft.com/office/drawing/2014/main" id="{11118594-2105-4707-A8AD-B6A3487C6FBB}"/>
              </a:ext>
            </a:extLst>
          </p:cNvPr>
          <p:cNvCxnSpPr>
            <a:cxnSpLocks/>
            <a:stCxn id="50" idx="2"/>
            <a:endCxn id="51" idx="0"/>
          </p:cNvCxnSpPr>
          <p:nvPr/>
        </p:nvCxnSpPr>
        <p:spPr>
          <a:xfrm rot="5400000">
            <a:off x="6201210" y="2316553"/>
            <a:ext cx="296636" cy="1709760"/>
          </a:xfrm>
          <a:prstGeom prst="bentConnector3">
            <a:avLst>
              <a:gd name="adj1" fmla="val 50000"/>
            </a:avLst>
          </a:prstGeom>
          <a:noFill/>
          <a:ln w="19050" cap="flat" cmpd="sng" algn="ctr">
            <a:solidFill>
              <a:srgbClr val="FFC000"/>
            </a:solidFill>
            <a:prstDash val="solid"/>
            <a:miter lim="800000"/>
            <a:tailEnd type="triangle"/>
          </a:ln>
          <a:effectLst/>
        </p:spPr>
      </p:cxnSp>
      <p:cxnSp>
        <p:nvCxnSpPr>
          <p:cNvPr id="59" name="직선 화살표 연결선 31">
            <a:extLst>
              <a:ext uri="{FF2B5EF4-FFF2-40B4-BE49-F238E27FC236}">
                <a16:creationId xmlns:a16="http://schemas.microsoft.com/office/drawing/2014/main" id="{430AB037-06A0-4C1A-BF95-07FA2D391309}"/>
              </a:ext>
            </a:extLst>
          </p:cNvPr>
          <p:cNvCxnSpPr>
            <a:cxnSpLocks/>
            <a:stCxn id="43" idx="3"/>
            <a:endCxn id="63" idx="1"/>
          </p:cNvCxnSpPr>
          <p:nvPr/>
        </p:nvCxnSpPr>
        <p:spPr>
          <a:xfrm flipV="1">
            <a:off x="4113960" y="2775762"/>
            <a:ext cx="685691" cy="215903"/>
          </a:xfrm>
          <a:prstGeom prst="bentConnector3">
            <a:avLst>
              <a:gd name="adj1" fmla="val 50000"/>
            </a:avLst>
          </a:prstGeom>
          <a:noFill/>
          <a:ln w="19050" cap="flat" cmpd="sng" algn="ctr">
            <a:solidFill>
              <a:srgbClr val="FFC000"/>
            </a:solidFill>
            <a:prstDash val="solid"/>
            <a:miter lim="800000"/>
            <a:tailEnd type="triangle"/>
          </a:ln>
          <a:effectLst/>
        </p:spPr>
      </p:cxnSp>
      <p:cxnSp>
        <p:nvCxnSpPr>
          <p:cNvPr id="60" name="직선 화살표 연결선 35">
            <a:extLst>
              <a:ext uri="{FF2B5EF4-FFF2-40B4-BE49-F238E27FC236}">
                <a16:creationId xmlns:a16="http://schemas.microsoft.com/office/drawing/2014/main" id="{FD060479-2120-4E81-8B60-162141DB5DE4}"/>
              </a:ext>
            </a:extLst>
          </p:cNvPr>
          <p:cNvCxnSpPr>
            <a:cxnSpLocks/>
            <a:stCxn id="51" idx="3"/>
            <a:endCxn id="52" idx="3"/>
          </p:cNvCxnSpPr>
          <p:nvPr/>
        </p:nvCxnSpPr>
        <p:spPr>
          <a:xfrm>
            <a:off x="6189340" y="3570356"/>
            <a:ext cx="9803" cy="725052"/>
          </a:xfrm>
          <a:prstGeom prst="bentConnector3">
            <a:avLst>
              <a:gd name="adj1" fmla="val 1800000"/>
            </a:avLst>
          </a:prstGeom>
          <a:noFill/>
          <a:ln w="19050" cap="flat" cmpd="sng" algn="ctr">
            <a:solidFill>
              <a:srgbClr val="FFC000"/>
            </a:solidFill>
            <a:prstDash val="solid"/>
            <a:miter lim="800000"/>
            <a:tailEnd type="triangle"/>
          </a:ln>
          <a:effectLst/>
        </p:spPr>
      </p:cxnSp>
      <p:cxnSp>
        <p:nvCxnSpPr>
          <p:cNvPr id="61" name="직선 화살표 연결선 35">
            <a:extLst>
              <a:ext uri="{FF2B5EF4-FFF2-40B4-BE49-F238E27FC236}">
                <a16:creationId xmlns:a16="http://schemas.microsoft.com/office/drawing/2014/main" id="{3217F9C1-78D0-4260-BAA9-5B00A1FFF5F2}"/>
              </a:ext>
            </a:extLst>
          </p:cNvPr>
          <p:cNvCxnSpPr>
            <a:cxnSpLocks/>
            <a:stCxn id="52" idx="1"/>
            <a:endCxn id="42" idx="3"/>
          </p:cNvCxnSpPr>
          <p:nvPr/>
        </p:nvCxnSpPr>
        <p:spPr>
          <a:xfrm rot="10800000">
            <a:off x="4099964" y="4294318"/>
            <a:ext cx="699985" cy="1090"/>
          </a:xfrm>
          <a:prstGeom prst="bentConnector3">
            <a:avLst>
              <a:gd name="adj1" fmla="val 50000"/>
            </a:avLst>
          </a:prstGeom>
          <a:noFill/>
          <a:ln w="19050" cap="flat" cmpd="sng" algn="ctr">
            <a:solidFill>
              <a:srgbClr val="FFC000"/>
            </a:solidFill>
            <a:prstDash val="solid"/>
            <a:miter lim="800000"/>
            <a:headEnd type="triangle"/>
            <a:tailEnd type="triangle"/>
          </a:ln>
          <a:effectLst/>
        </p:spPr>
      </p:cxnSp>
      <p:cxnSp>
        <p:nvCxnSpPr>
          <p:cNvPr id="62" name="직선 화살표 연결선 31">
            <a:extLst>
              <a:ext uri="{FF2B5EF4-FFF2-40B4-BE49-F238E27FC236}">
                <a16:creationId xmlns:a16="http://schemas.microsoft.com/office/drawing/2014/main" id="{701467F1-2E4C-46B2-999A-980805CDBD8A}"/>
              </a:ext>
            </a:extLst>
          </p:cNvPr>
          <p:cNvCxnSpPr>
            <a:cxnSpLocks/>
            <a:stCxn id="45" idx="3"/>
            <a:endCxn id="51" idx="1"/>
          </p:cNvCxnSpPr>
          <p:nvPr/>
        </p:nvCxnSpPr>
        <p:spPr>
          <a:xfrm flipV="1">
            <a:off x="4099967" y="3570359"/>
            <a:ext cx="699985" cy="81462"/>
          </a:xfrm>
          <a:prstGeom prst="bentConnector3">
            <a:avLst>
              <a:gd name="adj1" fmla="val 50000"/>
            </a:avLst>
          </a:prstGeom>
          <a:noFill/>
          <a:ln w="19050" cap="flat" cmpd="sng" algn="ctr">
            <a:solidFill>
              <a:srgbClr val="FFC000"/>
            </a:solidFill>
            <a:prstDash val="solid"/>
            <a:miter lim="800000"/>
            <a:tailEnd type="triangle"/>
          </a:ln>
          <a:effectLst/>
        </p:spPr>
      </p:cxnSp>
      <p:sp>
        <p:nvSpPr>
          <p:cNvPr id="63" name="사각형: 둥근 모서리 62">
            <a:extLst>
              <a:ext uri="{FF2B5EF4-FFF2-40B4-BE49-F238E27FC236}">
                <a16:creationId xmlns:a16="http://schemas.microsoft.com/office/drawing/2014/main" id="{9DA52491-8735-4B59-B954-724C2C6215C6}"/>
              </a:ext>
            </a:extLst>
          </p:cNvPr>
          <p:cNvSpPr/>
          <p:nvPr/>
        </p:nvSpPr>
        <p:spPr>
          <a:xfrm>
            <a:off x="4799651" y="2525154"/>
            <a:ext cx="1389391" cy="501217"/>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Texture</a:t>
            </a:r>
          </a:p>
          <a:p>
            <a:pPr algn="ctr" defTabSz="914400"/>
            <a:r>
              <a:rPr lang="en-US" sz="1200" kern="0" dirty="0">
                <a:solidFill>
                  <a:schemeClr val="tx1">
                    <a:lumMod val="85000"/>
                  </a:schemeClr>
                </a:solidFill>
                <a:latin typeface="Calibri" panose="020F0502020204030204"/>
              </a:rPr>
              <a:t>Processing </a:t>
            </a:r>
          </a:p>
        </p:txBody>
      </p:sp>
      <p:cxnSp>
        <p:nvCxnSpPr>
          <p:cNvPr id="64" name="직선 화살표 연결선 31">
            <a:extLst>
              <a:ext uri="{FF2B5EF4-FFF2-40B4-BE49-F238E27FC236}">
                <a16:creationId xmlns:a16="http://schemas.microsoft.com/office/drawing/2014/main" id="{EF434FBD-AF6E-4C65-B76B-9B774E544D7D}"/>
              </a:ext>
            </a:extLst>
          </p:cNvPr>
          <p:cNvCxnSpPr>
            <a:cxnSpLocks/>
            <a:stCxn id="63" idx="2"/>
            <a:endCxn id="51" idx="0"/>
          </p:cNvCxnSpPr>
          <p:nvPr/>
        </p:nvCxnSpPr>
        <p:spPr>
          <a:xfrm rot="16200000" flipH="1">
            <a:off x="5347806" y="3172910"/>
            <a:ext cx="293378" cy="298"/>
          </a:xfrm>
          <a:prstGeom prst="bentConnector3">
            <a:avLst>
              <a:gd name="adj1" fmla="val 50000"/>
            </a:avLst>
          </a:prstGeom>
          <a:noFill/>
          <a:ln w="19050" cap="flat" cmpd="sng" algn="ctr">
            <a:solidFill>
              <a:srgbClr val="FFC000"/>
            </a:solidFill>
            <a:prstDash val="solid"/>
            <a:miter lim="800000"/>
            <a:tailEnd type="triangle"/>
          </a:ln>
          <a:effectLst/>
        </p:spPr>
      </p:cxnSp>
      <p:cxnSp>
        <p:nvCxnSpPr>
          <p:cNvPr id="65" name="직선 화살표 연결선 19">
            <a:extLst>
              <a:ext uri="{FF2B5EF4-FFF2-40B4-BE49-F238E27FC236}">
                <a16:creationId xmlns:a16="http://schemas.microsoft.com/office/drawing/2014/main" id="{3713335C-1D47-44CD-BC6E-414BD93FF276}"/>
              </a:ext>
            </a:extLst>
          </p:cNvPr>
          <p:cNvCxnSpPr>
            <a:cxnSpLocks/>
            <a:stCxn id="39" idx="3"/>
          </p:cNvCxnSpPr>
          <p:nvPr/>
        </p:nvCxnSpPr>
        <p:spPr>
          <a:xfrm>
            <a:off x="2300801" y="4293914"/>
            <a:ext cx="251773" cy="404"/>
          </a:xfrm>
          <a:prstGeom prst="bentConnector3">
            <a:avLst>
              <a:gd name="adj1" fmla="val 50000"/>
            </a:avLst>
          </a:prstGeom>
          <a:noFill/>
          <a:ln w="19050" cap="flat" cmpd="sng" algn="ctr">
            <a:solidFill>
              <a:srgbClr val="4472C4"/>
            </a:solidFill>
            <a:prstDash val="solid"/>
            <a:miter lim="800000"/>
            <a:tailEnd type="triangle"/>
          </a:ln>
          <a:effectLst/>
        </p:spPr>
      </p:cxnSp>
      <p:cxnSp>
        <p:nvCxnSpPr>
          <p:cNvPr id="66" name="직선 화살표 연결선 20">
            <a:extLst>
              <a:ext uri="{FF2B5EF4-FFF2-40B4-BE49-F238E27FC236}">
                <a16:creationId xmlns:a16="http://schemas.microsoft.com/office/drawing/2014/main" id="{8B080F91-2296-4021-9E89-6A65405C47B9}"/>
              </a:ext>
            </a:extLst>
          </p:cNvPr>
          <p:cNvCxnSpPr>
            <a:cxnSpLocks/>
            <a:stCxn id="37" idx="2"/>
            <a:endCxn id="39" idx="0"/>
          </p:cNvCxnSpPr>
          <p:nvPr/>
        </p:nvCxnSpPr>
        <p:spPr>
          <a:xfrm rot="5400000">
            <a:off x="1535391" y="3477151"/>
            <a:ext cx="381178" cy="475342"/>
          </a:xfrm>
          <a:prstGeom prst="bentConnector3">
            <a:avLst>
              <a:gd name="adj1" fmla="val 50000"/>
            </a:avLst>
          </a:prstGeom>
          <a:noFill/>
          <a:ln w="19050" cap="flat" cmpd="sng" algn="ctr">
            <a:solidFill>
              <a:srgbClr val="FFC000"/>
            </a:solidFill>
            <a:prstDash val="solid"/>
            <a:miter lim="800000"/>
            <a:tailEnd type="triangle"/>
          </a:ln>
          <a:effectLst/>
        </p:spPr>
      </p:cxnSp>
    </p:spTree>
    <p:extLst>
      <p:ext uri="{BB962C8B-B14F-4D97-AF65-F5344CB8AC3E}">
        <p14:creationId xmlns:p14="http://schemas.microsoft.com/office/powerpoint/2010/main" val="360388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3">
            <a:extLst>
              <a:ext uri="{FF2B5EF4-FFF2-40B4-BE49-F238E27FC236}">
                <a16:creationId xmlns:a16="http://schemas.microsoft.com/office/drawing/2014/main" id="{7D8C2B77-9A10-4D23-8CB6-92C2D8413D14}"/>
              </a:ext>
            </a:extLst>
          </p:cNvPr>
          <p:cNvSpPr/>
          <p:nvPr/>
        </p:nvSpPr>
        <p:spPr>
          <a:xfrm>
            <a:off x="790614" y="1255745"/>
            <a:ext cx="7696258" cy="2563331"/>
          </a:xfrm>
          <a:prstGeom prst="roundRect">
            <a:avLst>
              <a:gd name="adj" fmla="val 6264"/>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defTabSz="685800"/>
            <a:r>
              <a:rPr lang="en-US" sz="1350" dirty="0">
                <a:solidFill>
                  <a:schemeClr val="tx1"/>
                </a:solidFill>
                <a:latin typeface="Calibri" panose="020F0502020204030204"/>
              </a:rPr>
              <a:t>Rasterization</a:t>
            </a:r>
          </a:p>
        </p:txBody>
      </p:sp>
      <p:sp>
        <p:nvSpPr>
          <p:cNvPr id="5" name="사각형: 둥근 모서리 4">
            <a:extLst>
              <a:ext uri="{FF2B5EF4-FFF2-40B4-BE49-F238E27FC236}">
                <a16:creationId xmlns:a16="http://schemas.microsoft.com/office/drawing/2014/main" id="{250A0140-0AF2-40B5-84B1-4E684DFDA48E}"/>
              </a:ext>
            </a:extLst>
          </p:cNvPr>
          <p:cNvSpPr/>
          <p:nvPr/>
        </p:nvSpPr>
        <p:spPr>
          <a:xfrm>
            <a:off x="1042239" y="2644237"/>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sz="1200" kern="0" dirty="0">
                <a:solidFill>
                  <a:schemeClr val="tx1">
                    <a:lumMod val="85000"/>
                  </a:schemeClr>
                </a:solidFill>
                <a:latin typeface="Calibri" panose="020F0502020204030204"/>
              </a:rPr>
              <a:t>Multisampling</a:t>
            </a:r>
          </a:p>
        </p:txBody>
      </p:sp>
      <p:sp>
        <p:nvSpPr>
          <p:cNvPr id="6" name="사각형: 둥근 모서리 5">
            <a:extLst>
              <a:ext uri="{FF2B5EF4-FFF2-40B4-BE49-F238E27FC236}">
                <a16:creationId xmlns:a16="http://schemas.microsoft.com/office/drawing/2014/main" id="{29A9CF3F-53C1-49CC-9648-41855A6486B1}"/>
              </a:ext>
            </a:extLst>
          </p:cNvPr>
          <p:cNvSpPr/>
          <p:nvPr/>
        </p:nvSpPr>
        <p:spPr>
          <a:xfrm>
            <a:off x="1042239" y="1890584"/>
            <a:ext cx="1350000" cy="540000"/>
          </a:xfrm>
          <a:prstGeom prst="roundRect">
            <a:avLst/>
          </a:prstGeom>
          <a:solidFill>
            <a:schemeClr val="bg1">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defTabSz="685800"/>
            <a:r>
              <a:rPr lang="en-US" altLang="ko-KR" sz="1350">
                <a:solidFill>
                  <a:schemeClr val="tx1"/>
                </a:solidFill>
                <a:latin typeface="Calibri" panose="020F0502020204030204"/>
              </a:rPr>
              <a:t>Primitive</a:t>
            </a:r>
            <a:endParaRPr lang="en-US" sz="1350" dirty="0">
              <a:solidFill>
                <a:schemeClr val="tx1"/>
              </a:solidFill>
              <a:latin typeface="Calibri" panose="020F0502020204030204"/>
            </a:endParaRPr>
          </a:p>
        </p:txBody>
      </p:sp>
      <p:cxnSp>
        <p:nvCxnSpPr>
          <p:cNvPr id="7" name="직선 화살표 연결선 19">
            <a:extLst>
              <a:ext uri="{FF2B5EF4-FFF2-40B4-BE49-F238E27FC236}">
                <a16:creationId xmlns:a16="http://schemas.microsoft.com/office/drawing/2014/main" id="{B6D6B664-BF68-46E3-95BA-06DD6DF6C42A}"/>
              </a:ext>
            </a:extLst>
          </p:cNvPr>
          <p:cNvCxnSpPr>
            <a:cxnSpLocks/>
            <a:stCxn id="6" idx="2"/>
            <a:endCxn id="5" idx="0"/>
          </p:cNvCxnSpPr>
          <p:nvPr/>
        </p:nvCxnSpPr>
        <p:spPr>
          <a:xfrm>
            <a:off x="1717239" y="2430584"/>
            <a:ext cx="0" cy="2136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19">
            <a:extLst>
              <a:ext uri="{FF2B5EF4-FFF2-40B4-BE49-F238E27FC236}">
                <a16:creationId xmlns:a16="http://schemas.microsoft.com/office/drawing/2014/main" id="{C68195BD-8F3A-4FD1-B068-15A1EE186613}"/>
              </a:ext>
            </a:extLst>
          </p:cNvPr>
          <p:cNvCxnSpPr>
            <a:cxnSpLocks/>
            <a:stCxn id="5" idx="3"/>
            <a:endCxn id="13" idx="1"/>
          </p:cNvCxnSpPr>
          <p:nvPr/>
        </p:nvCxnSpPr>
        <p:spPr>
          <a:xfrm flipV="1">
            <a:off x="2392239" y="1911584"/>
            <a:ext cx="419627" cy="1002653"/>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19">
            <a:extLst>
              <a:ext uri="{FF2B5EF4-FFF2-40B4-BE49-F238E27FC236}">
                <a16:creationId xmlns:a16="http://schemas.microsoft.com/office/drawing/2014/main" id="{F33A47DA-DCE3-44D9-B264-931B76F402EB}"/>
              </a:ext>
            </a:extLst>
          </p:cNvPr>
          <p:cNvCxnSpPr>
            <a:cxnSpLocks/>
            <a:stCxn id="15" idx="3"/>
            <a:endCxn id="11" idx="1"/>
          </p:cNvCxnSpPr>
          <p:nvPr/>
        </p:nvCxnSpPr>
        <p:spPr>
          <a:xfrm flipV="1">
            <a:off x="4166024" y="3339509"/>
            <a:ext cx="1849679" cy="41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19">
            <a:extLst>
              <a:ext uri="{FF2B5EF4-FFF2-40B4-BE49-F238E27FC236}">
                <a16:creationId xmlns:a16="http://schemas.microsoft.com/office/drawing/2014/main" id="{C6687989-7E15-4BD3-8AD8-6CB7083293FB}"/>
              </a:ext>
            </a:extLst>
          </p:cNvPr>
          <p:cNvCxnSpPr>
            <a:cxnSpLocks/>
            <a:stCxn id="13" idx="3"/>
            <a:endCxn id="12" idx="1"/>
          </p:cNvCxnSpPr>
          <p:nvPr/>
        </p:nvCxnSpPr>
        <p:spPr>
          <a:xfrm flipV="1">
            <a:off x="4161866" y="1907845"/>
            <a:ext cx="264514" cy="37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1CA6D19C-2A89-4C8A-9068-FB8066817BB0}"/>
              </a:ext>
            </a:extLst>
          </p:cNvPr>
          <p:cNvSpPr/>
          <p:nvPr/>
        </p:nvSpPr>
        <p:spPr>
          <a:xfrm>
            <a:off x="6015703" y="3069509"/>
            <a:ext cx="1350000" cy="540000"/>
          </a:xfrm>
          <a:prstGeom prst="roundRect">
            <a:avLst/>
          </a:prstGeom>
          <a:solidFill>
            <a:schemeClr val="bg1">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defTabSz="685800"/>
            <a:r>
              <a:rPr lang="en-US" altLang="ko-KR" sz="1350">
                <a:solidFill>
                  <a:schemeClr val="tx1"/>
                </a:solidFill>
                <a:latin typeface="Calibri" panose="020F0502020204030204"/>
              </a:rPr>
              <a:t>Fragment</a:t>
            </a:r>
            <a:endParaRPr lang="en-US" sz="1350" dirty="0">
              <a:solidFill>
                <a:schemeClr val="tx1"/>
              </a:solidFill>
              <a:latin typeface="Calibri" panose="020F0502020204030204"/>
            </a:endParaRPr>
          </a:p>
        </p:txBody>
      </p:sp>
      <p:sp>
        <p:nvSpPr>
          <p:cNvPr id="12" name="사각형: 둥근 모서리 11">
            <a:extLst>
              <a:ext uri="{FF2B5EF4-FFF2-40B4-BE49-F238E27FC236}">
                <a16:creationId xmlns:a16="http://schemas.microsoft.com/office/drawing/2014/main" id="{0B07FB9A-591F-4214-9F54-25D85422824C}"/>
              </a:ext>
            </a:extLst>
          </p:cNvPr>
          <p:cNvSpPr/>
          <p:nvPr/>
        </p:nvSpPr>
        <p:spPr>
          <a:xfrm>
            <a:off x="4426380" y="1637845"/>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altLang="ko-KR" sz="1200" kern="0" dirty="0">
                <a:solidFill>
                  <a:schemeClr val="tx1">
                    <a:lumMod val="85000"/>
                  </a:schemeClr>
                </a:solidFill>
                <a:latin typeface="Calibri" panose="020F0502020204030204"/>
              </a:rPr>
              <a:t>Facing Determination</a:t>
            </a:r>
            <a:endParaRPr lang="en-US" sz="1200" kern="0" dirty="0">
              <a:solidFill>
                <a:schemeClr val="tx1">
                  <a:lumMod val="85000"/>
                </a:schemeClr>
              </a:solidFill>
              <a:latin typeface="Calibri" panose="020F0502020204030204"/>
            </a:endParaRPr>
          </a:p>
        </p:txBody>
      </p:sp>
      <p:sp>
        <p:nvSpPr>
          <p:cNvPr id="13" name="사각형: 둥근 모서리 12">
            <a:extLst>
              <a:ext uri="{FF2B5EF4-FFF2-40B4-BE49-F238E27FC236}">
                <a16:creationId xmlns:a16="http://schemas.microsoft.com/office/drawing/2014/main" id="{91C7E16B-CCD1-436C-A100-DEE8D5AC1EC1}"/>
              </a:ext>
            </a:extLst>
          </p:cNvPr>
          <p:cNvSpPr/>
          <p:nvPr/>
        </p:nvSpPr>
        <p:spPr>
          <a:xfrm>
            <a:off x="2811866" y="1641584"/>
            <a:ext cx="1350000" cy="540000"/>
          </a:xfrm>
          <a:prstGeom prst="roundRect">
            <a:avLst/>
          </a:prstGeom>
          <a:solidFill>
            <a:schemeClr val="bg1">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defTabSz="685800"/>
            <a:r>
              <a:rPr lang="en-US" altLang="ko-KR" sz="1350">
                <a:solidFill>
                  <a:schemeClr val="tx1"/>
                </a:solidFill>
                <a:latin typeface="Calibri" panose="020F0502020204030204"/>
              </a:rPr>
              <a:t>Triangle</a:t>
            </a:r>
            <a:endParaRPr lang="en-US" sz="1350" dirty="0">
              <a:solidFill>
                <a:schemeClr val="tx1"/>
              </a:solidFill>
              <a:latin typeface="Calibri" panose="020F0502020204030204"/>
            </a:endParaRPr>
          </a:p>
        </p:txBody>
      </p:sp>
      <p:sp>
        <p:nvSpPr>
          <p:cNvPr id="14" name="사각형: 둥근 모서리 13">
            <a:extLst>
              <a:ext uri="{FF2B5EF4-FFF2-40B4-BE49-F238E27FC236}">
                <a16:creationId xmlns:a16="http://schemas.microsoft.com/office/drawing/2014/main" id="{ED578A80-FB04-48B7-8AAD-B6582D59B213}"/>
              </a:ext>
            </a:extLst>
          </p:cNvPr>
          <p:cNvSpPr/>
          <p:nvPr/>
        </p:nvSpPr>
        <p:spPr>
          <a:xfrm>
            <a:off x="2801892" y="2357878"/>
            <a:ext cx="1350000" cy="540000"/>
          </a:xfrm>
          <a:prstGeom prst="roundRect">
            <a:avLst/>
          </a:prstGeom>
          <a:solidFill>
            <a:schemeClr val="bg1">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defTabSz="685800"/>
            <a:r>
              <a:rPr lang="en-US" altLang="ko-KR" sz="1350">
                <a:solidFill>
                  <a:schemeClr val="tx1"/>
                </a:solidFill>
                <a:latin typeface="Calibri" panose="020F0502020204030204"/>
              </a:rPr>
              <a:t>Point</a:t>
            </a:r>
            <a:endParaRPr lang="en-US" sz="1350" dirty="0">
              <a:solidFill>
                <a:schemeClr val="tx1"/>
              </a:solidFill>
              <a:latin typeface="Calibri" panose="020F0502020204030204"/>
            </a:endParaRPr>
          </a:p>
        </p:txBody>
      </p:sp>
      <p:sp>
        <p:nvSpPr>
          <p:cNvPr id="15" name="사각형: 둥근 모서리 14">
            <a:extLst>
              <a:ext uri="{FF2B5EF4-FFF2-40B4-BE49-F238E27FC236}">
                <a16:creationId xmlns:a16="http://schemas.microsoft.com/office/drawing/2014/main" id="{64A274BF-CB44-4AD7-8E5D-5397186ADC65}"/>
              </a:ext>
            </a:extLst>
          </p:cNvPr>
          <p:cNvSpPr/>
          <p:nvPr/>
        </p:nvSpPr>
        <p:spPr>
          <a:xfrm>
            <a:off x="2816024" y="3069920"/>
            <a:ext cx="1350000" cy="540000"/>
          </a:xfrm>
          <a:prstGeom prst="roundRect">
            <a:avLst/>
          </a:prstGeom>
          <a:solidFill>
            <a:schemeClr val="bg1">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defTabSz="685800"/>
            <a:r>
              <a:rPr lang="en-US" altLang="ko-KR" sz="1350" dirty="0">
                <a:solidFill>
                  <a:schemeClr val="tx1"/>
                </a:solidFill>
                <a:latin typeface="Calibri" panose="020F0502020204030204"/>
              </a:rPr>
              <a:t>Line</a:t>
            </a:r>
            <a:endParaRPr lang="en-US" sz="1350" dirty="0">
              <a:solidFill>
                <a:schemeClr val="tx1"/>
              </a:solidFill>
              <a:latin typeface="Calibri" panose="020F0502020204030204"/>
            </a:endParaRPr>
          </a:p>
        </p:txBody>
      </p:sp>
      <p:cxnSp>
        <p:nvCxnSpPr>
          <p:cNvPr id="16" name="직선 화살표 연결선 19">
            <a:extLst>
              <a:ext uri="{FF2B5EF4-FFF2-40B4-BE49-F238E27FC236}">
                <a16:creationId xmlns:a16="http://schemas.microsoft.com/office/drawing/2014/main" id="{C18EE768-3732-4B82-B5FB-099A6D03C2D9}"/>
              </a:ext>
            </a:extLst>
          </p:cNvPr>
          <p:cNvCxnSpPr>
            <a:cxnSpLocks/>
            <a:stCxn id="5" idx="3"/>
            <a:endCxn id="15" idx="1"/>
          </p:cNvCxnSpPr>
          <p:nvPr/>
        </p:nvCxnSpPr>
        <p:spPr>
          <a:xfrm>
            <a:off x="2392239" y="2914237"/>
            <a:ext cx="423785" cy="425683"/>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9">
            <a:extLst>
              <a:ext uri="{FF2B5EF4-FFF2-40B4-BE49-F238E27FC236}">
                <a16:creationId xmlns:a16="http://schemas.microsoft.com/office/drawing/2014/main" id="{C5F9415E-A4F3-4321-A6B6-FEEFA26D026B}"/>
              </a:ext>
            </a:extLst>
          </p:cNvPr>
          <p:cNvCxnSpPr>
            <a:cxnSpLocks/>
            <a:stCxn id="5" idx="3"/>
            <a:endCxn id="14" idx="1"/>
          </p:cNvCxnSpPr>
          <p:nvPr/>
        </p:nvCxnSpPr>
        <p:spPr>
          <a:xfrm flipV="1">
            <a:off x="2392239" y="2627878"/>
            <a:ext cx="409653" cy="286359"/>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9">
            <a:extLst>
              <a:ext uri="{FF2B5EF4-FFF2-40B4-BE49-F238E27FC236}">
                <a16:creationId xmlns:a16="http://schemas.microsoft.com/office/drawing/2014/main" id="{A5E4C1A2-8D55-4138-B43D-A05D7F35DFF9}"/>
              </a:ext>
            </a:extLst>
          </p:cNvPr>
          <p:cNvCxnSpPr>
            <a:cxnSpLocks/>
            <a:stCxn id="12" idx="3"/>
            <a:endCxn id="19" idx="1"/>
          </p:cNvCxnSpPr>
          <p:nvPr/>
        </p:nvCxnSpPr>
        <p:spPr>
          <a:xfrm flipV="1">
            <a:off x="5776380" y="1907309"/>
            <a:ext cx="239315" cy="5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사각형: 둥근 모서리 18">
            <a:extLst>
              <a:ext uri="{FF2B5EF4-FFF2-40B4-BE49-F238E27FC236}">
                <a16:creationId xmlns:a16="http://schemas.microsoft.com/office/drawing/2014/main" id="{4528229D-7D53-45E3-90F5-B049D32823FF}"/>
              </a:ext>
            </a:extLst>
          </p:cNvPr>
          <p:cNvSpPr/>
          <p:nvPr/>
        </p:nvSpPr>
        <p:spPr>
          <a:xfrm>
            <a:off x="6015695" y="1637309"/>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altLang="ko-KR" sz="1200" kern="0" dirty="0">
                <a:solidFill>
                  <a:schemeClr val="tx1">
                    <a:lumMod val="85000"/>
                  </a:schemeClr>
                </a:solidFill>
                <a:latin typeface="Calibri" panose="020F0502020204030204"/>
              </a:rPr>
              <a:t>Face Culling</a:t>
            </a:r>
          </a:p>
        </p:txBody>
      </p:sp>
      <p:sp>
        <p:nvSpPr>
          <p:cNvPr id="20" name="사각형: 둥근 모서리 19">
            <a:extLst>
              <a:ext uri="{FF2B5EF4-FFF2-40B4-BE49-F238E27FC236}">
                <a16:creationId xmlns:a16="http://schemas.microsoft.com/office/drawing/2014/main" id="{A89A67BA-A9E8-479F-84E6-87E391384FE4}"/>
              </a:ext>
            </a:extLst>
          </p:cNvPr>
          <p:cNvSpPr/>
          <p:nvPr/>
        </p:nvSpPr>
        <p:spPr>
          <a:xfrm>
            <a:off x="6015695" y="2369369"/>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altLang="ko-KR" sz="1200" kern="0" dirty="0">
                <a:solidFill>
                  <a:schemeClr val="tx1">
                    <a:lumMod val="85000"/>
                  </a:schemeClr>
                </a:solidFill>
                <a:latin typeface="Calibri" panose="020F0502020204030204"/>
              </a:rPr>
              <a:t>Depth offset</a:t>
            </a:r>
          </a:p>
        </p:txBody>
      </p:sp>
      <p:cxnSp>
        <p:nvCxnSpPr>
          <p:cNvPr id="21" name="직선 화살표 연결선 19">
            <a:extLst>
              <a:ext uri="{FF2B5EF4-FFF2-40B4-BE49-F238E27FC236}">
                <a16:creationId xmlns:a16="http://schemas.microsoft.com/office/drawing/2014/main" id="{1BD01273-446B-4FE4-AF40-F793C3866F15}"/>
              </a:ext>
            </a:extLst>
          </p:cNvPr>
          <p:cNvCxnSpPr>
            <a:cxnSpLocks/>
            <a:stCxn id="20" idx="2"/>
            <a:endCxn id="11" idx="0"/>
          </p:cNvCxnSpPr>
          <p:nvPr/>
        </p:nvCxnSpPr>
        <p:spPr>
          <a:xfrm>
            <a:off x="6690695" y="2909369"/>
            <a:ext cx="8" cy="1601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19">
            <a:extLst>
              <a:ext uri="{FF2B5EF4-FFF2-40B4-BE49-F238E27FC236}">
                <a16:creationId xmlns:a16="http://schemas.microsoft.com/office/drawing/2014/main" id="{258B2CA4-268A-4951-BA9F-001345BA6CC6}"/>
              </a:ext>
            </a:extLst>
          </p:cNvPr>
          <p:cNvCxnSpPr>
            <a:cxnSpLocks/>
            <a:stCxn id="19" idx="2"/>
            <a:endCxn id="20" idx="0"/>
          </p:cNvCxnSpPr>
          <p:nvPr/>
        </p:nvCxnSpPr>
        <p:spPr>
          <a:xfrm>
            <a:off x="6690695" y="2177309"/>
            <a:ext cx="0" cy="1920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19">
            <a:extLst>
              <a:ext uri="{FF2B5EF4-FFF2-40B4-BE49-F238E27FC236}">
                <a16:creationId xmlns:a16="http://schemas.microsoft.com/office/drawing/2014/main" id="{782474FA-9CD8-4EE2-8EC8-5B0654C692AF}"/>
              </a:ext>
            </a:extLst>
          </p:cNvPr>
          <p:cNvCxnSpPr>
            <a:cxnSpLocks/>
            <a:stCxn id="14" idx="3"/>
            <a:endCxn id="11" idx="1"/>
          </p:cNvCxnSpPr>
          <p:nvPr/>
        </p:nvCxnSpPr>
        <p:spPr>
          <a:xfrm>
            <a:off x="4151892" y="2627878"/>
            <a:ext cx="1863811" cy="71163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다이아몬드 23">
            <a:extLst>
              <a:ext uri="{FF2B5EF4-FFF2-40B4-BE49-F238E27FC236}">
                <a16:creationId xmlns:a16="http://schemas.microsoft.com/office/drawing/2014/main" id="{224AC858-A0B2-4C9D-8C54-6164345C1341}"/>
              </a:ext>
            </a:extLst>
          </p:cNvPr>
          <p:cNvSpPr/>
          <p:nvPr/>
        </p:nvSpPr>
        <p:spPr>
          <a:xfrm rot="10800000">
            <a:off x="7536345" y="1755380"/>
            <a:ext cx="179615" cy="293330"/>
          </a:xfrm>
          <a:prstGeom prst="diamond">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cxnSp>
        <p:nvCxnSpPr>
          <p:cNvPr id="25" name="직선 화살표 연결선 19">
            <a:extLst>
              <a:ext uri="{FF2B5EF4-FFF2-40B4-BE49-F238E27FC236}">
                <a16:creationId xmlns:a16="http://schemas.microsoft.com/office/drawing/2014/main" id="{76FF3A70-41B8-41A3-BD50-ACB8A4C95AA0}"/>
              </a:ext>
            </a:extLst>
          </p:cNvPr>
          <p:cNvCxnSpPr>
            <a:cxnSpLocks/>
            <a:stCxn id="24" idx="1"/>
            <a:endCxn id="26" idx="6"/>
          </p:cNvCxnSpPr>
          <p:nvPr/>
        </p:nvCxnSpPr>
        <p:spPr>
          <a:xfrm rot="10800000" flipH="1">
            <a:off x="7715960" y="1894894"/>
            <a:ext cx="116282" cy="715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순서도: 가산 접합 25">
            <a:extLst>
              <a:ext uri="{FF2B5EF4-FFF2-40B4-BE49-F238E27FC236}">
                <a16:creationId xmlns:a16="http://schemas.microsoft.com/office/drawing/2014/main" id="{EE0C46C1-646E-4000-9F01-58ED5FDAF1CE}"/>
              </a:ext>
            </a:extLst>
          </p:cNvPr>
          <p:cNvSpPr/>
          <p:nvPr/>
        </p:nvSpPr>
        <p:spPr>
          <a:xfrm rot="10800000">
            <a:off x="7832242" y="1833022"/>
            <a:ext cx="126837" cy="123743"/>
          </a:xfrm>
          <a:prstGeom prst="flowChartSummingJunction">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cxnSp>
        <p:nvCxnSpPr>
          <p:cNvPr id="27" name="직선 화살표 연결선 19">
            <a:extLst>
              <a:ext uri="{FF2B5EF4-FFF2-40B4-BE49-F238E27FC236}">
                <a16:creationId xmlns:a16="http://schemas.microsoft.com/office/drawing/2014/main" id="{964EB629-E909-42E5-B828-2744E355CCBD}"/>
              </a:ext>
            </a:extLst>
          </p:cNvPr>
          <p:cNvCxnSpPr>
            <a:cxnSpLocks/>
            <a:endCxn id="24" idx="3"/>
          </p:cNvCxnSpPr>
          <p:nvPr/>
        </p:nvCxnSpPr>
        <p:spPr>
          <a:xfrm>
            <a:off x="7376581" y="1897037"/>
            <a:ext cx="159765" cy="5008"/>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8" name="제목 1">
            <a:extLst>
              <a:ext uri="{FF2B5EF4-FFF2-40B4-BE49-F238E27FC236}">
                <a16:creationId xmlns:a16="http://schemas.microsoft.com/office/drawing/2014/main" id="{269BE2BA-4B59-4BA3-B51B-C9E0BA350170}"/>
              </a:ext>
            </a:extLst>
          </p:cNvPr>
          <p:cNvSpPr>
            <a:spLocks noGrp="1"/>
          </p:cNvSpPr>
          <p:nvPr>
            <p:ph type="title"/>
          </p:nvPr>
        </p:nvSpPr>
        <p:spPr>
          <a:xfrm>
            <a:off x="628650" y="273844"/>
            <a:ext cx="7886700" cy="692693"/>
          </a:xfrm>
        </p:spPr>
        <p:txBody>
          <a:bodyPr/>
          <a:lstStyle/>
          <a:p>
            <a:r>
              <a:rPr lang="en-US" dirty="0"/>
              <a:t>Rasterization Processing</a:t>
            </a:r>
          </a:p>
        </p:txBody>
      </p:sp>
      <p:pic>
        <p:nvPicPr>
          <p:cNvPr id="29" name="그림 28">
            <a:extLst>
              <a:ext uri="{FF2B5EF4-FFF2-40B4-BE49-F238E27FC236}">
                <a16:creationId xmlns:a16="http://schemas.microsoft.com/office/drawing/2014/main" id="{25B377B1-64C7-4AEE-9A2E-B64CD8F3F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175" y="3748284"/>
            <a:ext cx="720000" cy="720000"/>
          </a:xfrm>
          <a:prstGeom prst="rect">
            <a:avLst/>
          </a:prstGeom>
          <a:ln>
            <a:solidFill>
              <a:schemeClr val="accent4">
                <a:lumMod val="60000"/>
                <a:lumOff val="40000"/>
              </a:schemeClr>
            </a:solidFill>
          </a:ln>
        </p:spPr>
      </p:pic>
      <p:pic>
        <p:nvPicPr>
          <p:cNvPr id="30" name="그림 29">
            <a:extLst>
              <a:ext uri="{FF2B5EF4-FFF2-40B4-BE49-F238E27FC236}">
                <a16:creationId xmlns:a16="http://schemas.microsoft.com/office/drawing/2014/main" id="{0EAB19E3-AEB4-4176-A644-0D1C829C8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689" y="1025980"/>
            <a:ext cx="720000" cy="720000"/>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61990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사각형: 둥근 모서리 82">
            <a:extLst>
              <a:ext uri="{FF2B5EF4-FFF2-40B4-BE49-F238E27FC236}">
                <a16:creationId xmlns:a16="http://schemas.microsoft.com/office/drawing/2014/main" id="{CB398CDF-A979-45A3-8898-42A6007CCEEC}"/>
              </a:ext>
            </a:extLst>
          </p:cNvPr>
          <p:cNvSpPr/>
          <p:nvPr/>
        </p:nvSpPr>
        <p:spPr>
          <a:xfrm>
            <a:off x="346706" y="1421437"/>
            <a:ext cx="8464447" cy="3254829"/>
          </a:xfrm>
          <a:prstGeom prst="roundRect">
            <a:avLst>
              <a:gd name="adj" fmla="val 6264"/>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defTabSz="685800"/>
            <a:r>
              <a:rPr lang="en-US" altLang="ko-KR" sz="1350">
                <a:solidFill>
                  <a:schemeClr val="tx1"/>
                </a:solidFill>
                <a:latin typeface="Calibri" panose="020F0502020204030204"/>
              </a:rPr>
              <a:t>Fragment Processing</a:t>
            </a:r>
            <a:endParaRPr lang="en-US" sz="1350" dirty="0">
              <a:solidFill>
                <a:schemeClr val="tx1"/>
              </a:solidFill>
              <a:latin typeface="Calibri" panose="020F0502020204030204"/>
            </a:endParaRPr>
          </a:p>
        </p:txBody>
      </p:sp>
      <p:sp>
        <p:nvSpPr>
          <p:cNvPr id="84" name="사각형: 둥근 모서리 83">
            <a:extLst>
              <a:ext uri="{FF2B5EF4-FFF2-40B4-BE49-F238E27FC236}">
                <a16:creationId xmlns:a16="http://schemas.microsoft.com/office/drawing/2014/main" id="{F086C878-B161-47F7-91C8-DA3F2F32A2E1}"/>
              </a:ext>
            </a:extLst>
          </p:cNvPr>
          <p:cNvSpPr/>
          <p:nvPr/>
        </p:nvSpPr>
        <p:spPr>
          <a:xfrm>
            <a:off x="2043815" y="1833102"/>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altLang="ko-KR" sz="1200" kern="0">
                <a:solidFill>
                  <a:schemeClr val="tx1">
                    <a:lumMod val="85000"/>
                  </a:schemeClr>
                </a:solidFill>
                <a:latin typeface="Calibri" panose="020F0502020204030204"/>
              </a:rPr>
              <a:t>Pixel ownership</a:t>
            </a:r>
            <a:endParaRPr lang="en-US" sz="1200" kern="0" dirty="0">
              <a:solidFill>
                <a:schemeClr val="tx1">
                  <a:lumMod val="85000"/>
                </a:schemeClr>
              </a:solidFill>
              <a:latin typeface="Calibri" panose="020F0502020204030204"/>
            </a:endParaRPr>
          </a:p>
        </p:txBody>
      </p:sp>
      <p:sp>
        <p:nvSpPr>
          <p:cNvPr id="85" name="사각형: 둥근 모서리 84">
            <a:extLst>
              <a:ext uri="{FF2B5EF4-FFF2-40B4-BE49-F238E27FC236}">
                <a16:creationId xmlns:a16="http://schemas.microsoft.com/office/drawing/2014/main" id="{5037E4FF-99CA-43FF-8E61-C7C589F0D6AB}"/>
              </a:ext>
            </a:extLst>
          </p:cNvPr>
          <p:cNvSpPr/>
          <p:nvPr/>
        </p:nvSpPr>
        <p:spPr>
          <a:xfrm>
            <a:off x="466831" y="1832016"/>
            <a:ext cx="1350000" cy="540000"/>
          </a:xfrm>
          <a:prstGeom prst="roundRect">
            <a:avLst/>
          </a:prstGeom>
          <a:solidFill>
            <a:schemeClr val="bg1">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defTabSz="685800"/>
            <a:r>
              <a:rPr lang="en-US" altLang="ko-KR" sz="1350" dirty="0">
                <a:solidFill>
                  <a:schemeClr val="tx1"/>
                </a:solidFill>
                <a:latin typeface="Calibri" panose="020F0502020204030204"/>
              </a:rPr>
              <a:t>Fragment</a:t>
            </a:r>
            <a:br>
              <a:rPr lang="en-US" altLang="ko-KR" sz="1350">
                <a:solidFill>
                  <a:schemeClr val="tx1"/>
                </a:solidFill>
                <a:latin typeface="Calibri" panose="020F0502020204030204"/>
              </a:rPr>
            </a:br>
            <a:r>
              <a:rPr lang="en-US" altLang="ko-KR" sz="1350" dirty="0">
                <a:solidFill>
                  <a:schemeClr val="tx1"/>
                </a:solidFill>
                <a:latin typeface="Calibri" panose="020F0502020204030204"/>
              </a:rPr>
              <a:t>(+ </a:t>
            </a:r>
            <a:r>
              <a:rPr lang="en-US" altLang="ko-KR" sz="1350">
                <a:solidFill>
                  <a:schemeClr val="tx1"/>
                </a:solidFill>
                <a:latin typeface="Calibri" panose="020F0502020204030204"/>
              </a:rPr>
              <a:t>varying)</a:t>
            </a:r>
            <a:endParaRPr lang="en-US" sz="1350" dirty="0">
              <a:solidFill>
                <a:schemeClr val="tx1"/>
              </a:solidFill>
              <a:latin typeface="Calibri" panose="020F0502020204030204"/>
            </a:endParaRPr>
          </a:p>
        </p:txBody>
      </p:sp>
      <p:cxnSp>
        <p:nvCxnSpPr>
          <p:cNvPr id="87" name="직선 화살표 연결선 19">
            <a:extLst>
              <a:ext uri="{FF2B5EF4-FFF2-40B4-BE49-F238E27FC236}">
                <a16:creationId xmlns:a16="http://schemas.microsoft.com/office/drawing/2014/main" id="{A6C0583A-43FB-46C9-965C-71DDCC145E66}"/>
              </a:ext>
            </a:extLst>
          </p:cNvPr>
          <p:cNvCxnSpPr>
            <a:cxnSpLocks/>
            <a:stCxn id="85" idx="3"/>
            <a:endCxn id="84" idx="1"/>
          </p:cNvCxnSpPr>
          <p:nvPr/>
        </p:nvCxnSpPr>
        <p:spPr>
          <a:xfrm>
            <a:off x="1816832" y="2102016"/>
            <a:ext cx="226984" cy="10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19">
            <a:extLst>
              <a:ext uri="{FF2B5EF4-FFF2-40B4-BE49-F238E27FC236}">
                <a16:creationId xmlns:a16="http://schemas.microsoft.com/office/drawing/2014/main" id="{A3223CE1-7693-4C24-8242-7B93692EB01F}"/>
              </a:ext>
            </a:extLst>
          </p:cNvPr>
          <p:cNvCxnSpPr>
            <a:cxnSpLocks/>
            <a:stCxn id="58" idx="2"/>
            <a:endCxn id="76" idx="0"/>
          </p:cNvCxnSpPr>
          <p:nvPr/>
        </p:nvCxnSpPr>
        <p:spPr>
          <a:xfrm>
            <a:off x="7616196" y="2397203"/>
            <a:ext cx="0" cy="2242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3" name="사각형: 둥근 모서리 72">
            <a:extLst>
              <a:ext uri="{FF2B5EF4-FFF2-40B4-BE49-F238E27FC236}">
                <a16:creationId xmlns:a16="http://schemas.microsoft.com/office/drawing/2014/main" id="{2E7A5A7F-883B-4DDA-9983-7C763FF9C10E}"/>
              </a:ext>
            </a:extLst>
          </p:cNvPr>
          <p:cNvSpPr/>
          <p:nvPr/>
        </p:nvSpPr>
        <p:spPr>
          <a:xfrm>
            <a:off x="3731315" y="1832016"/>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altLang="ko-KR" sz="1200" kern="0">
                <a:solidFill>
                  <a:schemeClr val="tx1">
                    <a:lumMod val="85000"/>
                  </a:schemeClr>
                </a:solidFill>
                <a:latin typeface="Calibri" panose="020F0502020204030204"/>
              </a:rPr>
              <a:t>Scissor Test</a:t>
            </a:r>
            <a:endParaRPr lang="en-US" sz="1200" kern="0" dirty="0">
              <a:solidFill>
                <a:schemeClr val="tx1">
                  <a:lumMod val="85000"/>
                </a:schemeClr>
              </a:solidFill>
              <a:latin typeface="Calibri" panose="020F0502020204030204"/>
            </a:endParaRPr>
          </a:p>
        </p:txBody>
      </p:sp>
      <p:sp>
        <p:nvSpPr>
          <p:cNvPr id="58" name="사각형: 둥근 모서리 57">
            <a:extLst>
              <a:ext uri="{FF2B5EF4-FFF2-40B4-BE49-F238E27FC236}">
                <a16:creationId xmlns:a16="http://schemas.microsoft.com/office/drawing/2014/main" id="{562ABF64-2F65-484C-BE99-2ADCA3AB5C48}"/>
              </a:ext>
            </a:extLst>
          </p:cNvPr>
          <p:cNvSpPr/>
          <p:nvPr/>
        </p:nvSpPr>
        <p:spPr>
          <a:xfrm>
            <a:off x="6941196" y="1857202"/>
            <a:ext cx="1350000" cy="540000"/>
          </a:xfrm>
          <a:prstGeom prst="roundRect">
            <a:avLst/>
          </a:prstGeom>
          <a:solidFill>
            <a:schemeClr val="bg1">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defTabSz="685800"/>
            <a:r>
              <a:rPr lang="en-US" altLang="ko-KR" sz="1350" dirty="0">
                <a:solidFill>
                  <a:schemeClr val="tx1"/>
                </a:solidFill>
                <a:latin typeface="Calibri" panose="020F0502020204030204"/>
              </a:rPr>
              <a:t>Texture</a:t>
            </a:r>
            <a:endParaRPr lang="en-US" sz="1350" dirty="0">
              <a:solidFill>
                <a:schemeClr val="tx1"/>
              </a:solidFill>
              <a:latin typeface="Calibri" panose="020F0502020204030204"/>
            </a:endParaRPr>
          </a:p>
        </p:txBody>
      </p:sp>
      <p:cxnSp>
        <p:nvCxnSpPr>
          <p:cNvPr id="65" name="직선 화살표 연결선 19">
            <a:extLst>
              <a:ext uri="{FF2B5EF4-FFF2-40B4-BE49-F238E27FC236}">
                <a16:creationId xmlns:a16="http://schemas.microsoft.com/office/drawing/2014/main" id="{51E11EDE-B31A-4CD7-88CB-E5C613D1CDAF}"/>
              </a:ext>
            </a:extLst>
          </p:cNvPr>
          <p:cNvCxnSpPr>
            <a:cxnSpLocks/>
            <a:stCxn id="84" idx="3"/>
            <a:endCxn id="73" idx="1"/>
          </p:cNvCxnSpPr>
          <p:nvPr/>
        </p:nvCxnSpPr>
        <p:spPr>
          <a:xfrm flipV="1">
            <a:off x="3393815" y="2102016"/>
            <a:ext cx="337500" cy="1087"/>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19">
            <a:extLst>
              <a:ext uri="{FF2B5EF4-FFF2-40B4-BE49-F238E27FC236}">
                <a16:creationId xmlns:a16="http://schemas.microsoft.com/office/drawing/2014/main" id="{4BAEE746-8986-4559-B8C1-BF7A8A243252}"/>
              </a:ext>
            </a:extLst>
          </p:cNvPr>
          <p:cNvCxnSpPr>
            <a:cxnSpLocks/>
            <a:stCxn id="73" idx="3"/>
            <a:endCxn id="74" idx="1"/>
          </p:cNvCxnSpPr>
          <p:nvPr/>
        </p:nvCxnSpPr>
        <p:spPr>
          <a:xfrm>
            <a:off x="5081316" y="2102016"/>
            <a:ext cx="212141" cy="295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4" name="사각형: 둥근 모서리 73">
            <a:extLst>
              <a:ext uri="{FF2B5EF4-FFF2-40B4-BE49-F238E27FC236}">
                <a16:creationId xmlns:a16="http://schemas.microsoft.com/office/drawing/2014/main" id="{E3D4931F-85B2-4B0B-91AB-46785168E960}"/>
              </a:ext>
            </a:extLst>
          </p:cNvPr>
          <p:cNvSpPr/>
          <p:nvPr/>
        </p:nvSpPr>
        <p:spPr>
          <a:xfrm>
            <a:off x="5293456" y="1834974"/>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altLang="ko-KR" sz="1200" kern="0" dirty="0">
                <a:solidFill>
                  <a:schemeClr val="tx1">
                    <a:lumMod val="85000"/>
                  </a:schemeClr>
                </a:solidFill>
                <a:latin typeface="Calibri" panose="020F0502020204030204"/>
              </a:rPr>
              <a:t>Multi-sample</a:t>
            </a:r>
          </a:p>
          <a:p>
            <a:pPr algn="ctr" defTabSz="914400"/>
            <a:r>
              <a:rPr lang="en-US" altLang="ko-KR" sz="1200" kern="0" dirty="0">
                <a:solidFill>
                  <a:schemeClr val="tx1">
                    <a:lumMod val="85000"/>
                  </a:schemeClr>
                </a:solidFill>
                <a:latin typeface="Calibri" panose="020F0502020204030204"/>
              </a:rPr>
              <a:t>Frag. Op.</a:t>
            </a:r>
            <a:endParaRPr lang="en-US" sz="1200" kern="0" dirty="0">
              <a:solidFill>
                <a:schemeClr val="tx1">
                  <a:lumMod val="85000"/>
                </a:schemeClr>
              </a:solidFill>
              <a:latin typeface="Calibri" panose="020F0502020204030204"/>
            </a:endParaRPr>
          </a:p>
        </p:txBody>
      </p:sp>
      <p:sp>
        <p:nvSpPr>
          <p:cNvPr id="76" name="사각형: 둥근 모서리 75">
            <a:extLst>
              <a:ext uri="{FF2B5EF4-FFF2-40B4-BE49-F238E27FC236}">
                <a16:creationId xmlns:a16="http://schemas.microsoft.com/office/drawing/2014/main" id="{005B2A40-57EC-4B9F-92DD-7885E298F315}"/>
              </a:ext>
            </a:extLst>
          </p:cNvPr>
          <p:cNvSpPr/>
          <p:nvPr/>
        </p:nvSpPr>
        <p:spPr>
          <a:xfrm>
            <a:off x="6941196" y="2621481"/>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altLang="ko-KR" sz="1200" kern="0">
                <a:solidFill>
                  <a:schemeClr val="tx1">
                    <a:lumMod val="85000"/>
                  </a:schemeClr>
                </a:solidFill>
                <a:latin typeface="Calibri" panose="020F0502020204030204"/>
              </a:rPr>
              <a:t>Fragment Shading</a:t>
            </a:r>
            <a:endParaRPr lang="en-US" altLang="ko-KR" sz="1200" kern="0" dirty="0">
              <a:solidFill>
                <a:schemeClr val="tx1">
                  <a:lumMod val="85000"/>
                </a:schemeClr>
              </a:solidFill>
              <a:latin typeface="Calibri" panose="020F0502020204030204"/>
            </a:endParaRPr>
          </a:p>
        </p:txBody>
      </p:sp>
      <p:cxnSp>
        <p:nvCxnSpPr>
          <p:cNvPr id="80" name="직선 화살표 연결선 19">
            <a:extLst>
              <a:ext uri="{FF2B5EF4-FFF2-40B4-BE49-F238E27FC236}">
                <a16:creationId xmlns:a16="http://schemas.microsoft.com/office/drawing/2014/main" id="{FE7919A6-8262-4716-B924-E7B41837BF36}"/>
              </a:ext>
            </a:extLst>
          </p:cNvPr>
          <p:cNvCxnSpPr>
            <a:cxnSpLocks/>
            <a:stCxn id="76" idx="2"/>
            <a:endCxn id="140" idx="3"/>
          </p:cNvCxnSpPr>
          <p:nvPr/>
        </p:nvCxnSpPr>
        <p:spPr>
          <a:xfrm rot="5400000">
            <a:off x="6902526" y="2935076"/>
            <a:ext cx="487265" cy="94007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19">
            <a:extLst>
              <a:ext uri="{FF2B5EF4-FFF2-40B4-BE49-F238E27FC236}">
                <a16:creationId xmlns:a16="http://schemas.microsoft.com/office/drawing/2014/main" id="{A73B9796-4530-405A-B190-EE66EF758ED3}"/>
              </a:ext>
            </a:extLst>
          </p:cNvPr>
          <p:cNvCxnSpPr>
            <a:cxnSpLocks/>
            <a:stCxn id="74" idx="3"/>
            <a:endCxn id="76" idx="1"/>
          </p:cNvCxnSpPr>
          <p:nvPr/>
        </p:nvCxnSpPr>
        <p:spPr>
          <a:xfrm>
            <a:off x="6643456" y="2104974"/>
            <a:ext cx="297740" cy="786507"/>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0" name="사각형: 둥근 모서리 139">
            <a:extLst>
              <a:ext uri="{FF2B5EF4-FFF2-40B4-BE49-F238E27FC236}">
                <a16:creationId xmlns:a16="http://schemas.microsoft.com/office/drawing/2014/main" id="{F0A6C4B9-1120-4AC2-AA9E-2142ECB505F5}"/>
              </a:ext>
            </a:extLst>
          </p:cNvPr>
          <p:cNvSpPr/>
          <p:nvPr/>
        </p:nvSpPr>
        <p:spPr>
          <a:xfrm>
            <a:off x="5326120" y="3378746"/>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altLang="ko-KR" sz="1200" kern="0" dirty="0">
                <a:solidFill>
                  <a:schemeClr val="tx1">
                    <a:lumMod val="85000"/>
                  </a:schemeClr>
                </a:solidFill>
                <a:latin typeface="Calibri" panose="020F0502020204030204"/>
              </a:rPr>
              <a:t>Stencil Test</a:t>
            </a:r>
          </a:p>
        </p:txBody>
      </p:sp>
      <p:cxnSp>
        <p:nvCxnSpPr>
          <p:cNvPr id="154" name="직선 화살표 연결선 19">
            <a:extLst>
              <a:ext uri="{FF2B5EF4-FFF2-40B4-BE49-F238E27FC236}">
                <a16:creationId xmlns:a16="http://schemas.microsoft.com/office/drawing/2014/main" id="{DD0E596A-F674-4E33-AB77-576ED26423D4}"/>
              </a:ext>
            </a:extLst>
          </p:cNvPr>
          <p:cNvCxnSpPr>
            <a:cxnSpLocks/>
            <a:stCxn id="140" idx="1"/>
            <a:endCxn id="157" idx="3"/>
          </p:cNvCxnSpPr>
          <p:nvPr/>
        </p:nvCxnSpPr>
        <p:spPr>
          <a:xfrm flipH="1">
            <a:off x="3437653" y="3648746"/>
            <a:ext cx="188846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7" name="사각형: 둥근 모서리 156">
            <a:extLst>
              <a:ext uri="{FF2B5EF4-FFF2-40B4-BE49-F238E27FC236}">
                <a16:creationId xmlns:a16="http://schemas.microsoft.com/office/drawing/2014/main" id="{611899CA-B623-4A27-B276-9EC4D4ECA7B1}"/>
              </a:ext>
            </a:extLst>
          </p:cNvPr>
          <p:cNvSpPr/>
          <p:nvPr/>
        </p:nvSpPr>
        <p:spPr>
          <a:xfrm>
            <a:off x="2087653" y="3378746"/>
            <a:ext cx="1350000" cy="540000"/>
          </a:xfrm>
          <a:prstGeom prst="roundRect">
            <a:avLst/>
          </a:prstGeom>
          <a:ln w="19050">
            <a:solidFill>
              <a:srgbClr val="92D05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r>
              <a:rPr lang="en-US" altLang="ko-KR" sz="1200" kern="0" dirty="0">
                <a:solidFill>
                  <a:schemeClr val="tx1">
                    <a:lumMod val="85000"/>
                  </a:schemeClr>
                </a:solidFill>
                <a:latin typeface="Calibri" panose="020F0502020204030204"/>
              </a:rPr>
              <a:t>Depth Test</a:t>
            </a:r>
          </a:p>
        </p:txBody>
      </p:sp>
      <p:sp>
        <p:nvSpPr>
          <p:cNvPr id="161" name="사각형: 둥근 모서리 160">
            <a:extLst>
              <a:ext uri="{FF2B5EF4-FFF2-40B4-BE49-F238E27FC236}">
                <a16:creationId xmlns:a16="http://schemas.microsoft.com/office/drawing/2014/main" id="{9023F808-64B1-4AE7-A666-0EA3F383C549}"/>
              </a:ext>
            </a:extLst>
          </p:cNvPr>
          <p:cNvSpPr/>
          <p:nvPr/>
        </p:nvSpPr>
        <p:spPr>
          <a:xfrm>
            <a:off x="476969" y="3378746"/>
            <a:ext cx="1350000" cy="540000"/>
          </a:xfrm>
          <a:prstGeom prst="roundRect">
            <a:avLst/>
          </a:prstGeom>
          <a:solidFill>
            <a:schemeClr val="bg1">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defTabSz="685800"/>
            <a:r>
              <a:rPr lang="en-US" altLang="ko-KR" sz="1350">
                <a:solidFill>
                  <a:schemeClr val="tx1"/>
                </a:solidFill>
                <a:latin typeface="Calibri" panose="020F0502020204030204"/>
              </a:rPr>
              <a:t>Pixel</a:t>
            </a:r>
            <a:endParaRPr lang="en-US" sz="1350" dirty="0">
              <a:solidFill>
                <a:schemeClr val="tx1"/>
              </a:solidFill>
              <a:latin typeface="Calibri" panose="020F0502020204030204"/>
            </a:endParaRPr>
          </a:p>
        </p:txBody>
      </p:sp>
      <p:cxnSp>
        <p:nvCxnSpPr>
          <p:cNvPr id="162" name="직선 화살표 연결선 19">
            <a:extLst>
              <a:ext uri="{FF2B5EF4-FFF2-40B4-BE49-F238E27FC236}">
                <a16:creationId xmlns:a16="http://schemas.microsoft.com/office/drawing/2014/main" id="{547B3623-A90B-4F9A-B18F-E9A1180FDE0D}"/>
              </a:ext>
            </a:extLst>
          </p:cNvPr>
          <p:cNvCxnSpPr>
            <a:cxnSpLocks/>
            <a:stCxn id="157" idx="1"/>
            <a:endCxn id="161" idx="3"/>
          </p:cNvCxnSpPr>
          <p:nvPr/>
        </p:nvCxnSpPr>
        <p:spPr>
          <a:xfrm flipH="1">
            <a:off x="1826969" y="3648746"/>
            <a:ext cx="26068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5" name="사각형: 둥근 모서리 164">
            <a:extLst>
              <a:ext uri="{FF2B5EF4-FFF2-40B4-BE49-F238E27FC236}">
                <a16:creationId xmlns:a16="http://schemas.microsoft.com/office/drawing/2014/main" id="{C670EE65-683B-4E3C-A325-40DDD16F140E}"/>
              </a:ext>
            </a:extLst>
          </p:cNvPr>
          <p:cNvSpPr/>
          <p:nvPr/>
        </p:nvSpPr>
        <p:spPr>
          <a:xfrm>
            <a:off x="5326113" y="2615200"/>
            <a:ext cx="1350000" cy="540000"/>
          </a:xfrm>
          <a:prstGeom prst="roundRect">
            <a:avLst/>
          </a:prstGeom>
          <a:solidFill>
            <a:schemeClr val="bg1">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defTabSz="685800"/>
            <a:r>
              <a:rPr lang="en-US" altLang="ko-KR" sz="1350">
                <a:solidFill>
                  <a:schemeClr val="tx1"/>
                </a:solidFill>
                <a:latin typeface="Calibri" panose="020F0502020204030204"/>
              </a:rPr>
              <a:t>Fragment shader</a:t>
            </a:r>
            <a:endParaRPr lang="en-US" sz="1350" dirty="0">
              <a:solidFill>
                <a:schemeClr val="tx1"/>
              </a:solidFill>
              <a:latin typeface="Calibri" panose="020F0502020204030204"/>
            </a:endParaRPr>
          </a:p>
        </p:txBody>
      </p:sp>
      <p:cxnSp>
        <p:nvCxnSpPr>
          <p:cNvPr id="166" name="직선 화살표 연결선 19">
            <a:extLst>
              <a:ext uri="{FF2B5EF4-FFF2-40B4-BE49-F238E27FC236}">
                <a16:creationId xmlns:a16="http://schemas.microsoft.com/office/drawing/2014/main" id="{587B8B2A-7629-4577-BA84-55669CAFB6F4}"/>
              </a:ext>
            </a:extLst>
          </p:cNvPr>
          <p:cNvCxnSpPr>
            <a:cxnSpLocks/>
            <a:stCxn id="165" idx="3"/>
            <a:endCxn id="76" idx="1"/>
          </p:cNvCxnSpPr>
          <p:nvPr/>
        </p:nvCxnSpPr>
        <p:spPr>
          <a:xfrm>
            <a:off x="6676113" y="2885201"/>
            <a:ext cx="265083" cy="62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0" name="다이아몬드 169">
            <a:extLst>
              <a:ext uri="{FF2B5EF4-FFF2-40B4-BE49-F238E27FC236}">
                <a16:creationId xmlns:a16="http://schemas.microsoft.com/office/drawing/2014/main" id="{07888879-9874-4AC9-B94A-9073AC5BBDA0}"/>
              </a:ext>
            </a:extLst>
          </p:cNvPr>
          <p:cNvSpPr/>
          <p:nvPr/>
        </p:nvSpPr>
        <p:spPr>
          <a:xfrm rot="16200000">
            <a:off x="5964295" y="4021654"/>
            <a:ext cx="179615" cy="293330"/>
          </a:xfrm>
          <a:prstGeom prst="diamond">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cxnSp>
        <p:nvCxnSpPr>
          <p:cNvPr id="171" name="직선 화살표 연결선 19">
            <a:extLst>
              <a:ext uri="{FF2B5EF4-FFF2-40B4-BE49-F238E27FC236}">
                <a16:creationId xmlns:a16="http://schemas.microsoft.com/office/drawing/2014/main" id="{DD248E2C-44ED-449E-A937-4655BAB29F9D}"/>
              </a:ext>
            </a:extLst>
          </p:cNvPr>
          <p:cNvCxnSpPr>
            <a:cxnSpLocks/>
            <a:stCxn id="170" idx="1"/>
            <a:endCxn id="172" idx="6"/>
          </p:cNvCxnSpPr>
          <p:nvPr/>
        </p:nvCxnSpPr>
        <p:spPr>
          <a:xfrm rot="16200000" flipH="1">
            <a:off x="5999537" y="4312692"/>
            <a:ext cx="116282" cy="7151"/>
          </a:xfrm>
          <a:prstGeom prst="straightConnector1">
            <a:avLst/>
          </a:prstGeom>
          <a:solidFill>
            <a:schemeClr val="tx1"/>
          </a:solidFill>
          <a:ln w="25400">
            <a:tailEnd type="triangle"/>
          </a:ln>
        </p:spPr>
        <p:style>
          <a:lnRef idx="1">
            <a:schemeClr val="accent1"/>
          </a:lnRef>
          <a:fillRef idx="0">
            <a:schemeClr val="accent1"/>
          </a:fillRef>
          <a:effectRef idx="0">
            <a:schemeClr val="accent1"/>
          </a:effectRef>
          <a:fontRef idx="minor">
            <a:schemeClr val="tx1"/>
          </a:fontRef>
        </p:style>
      </p:cxnSp>
      <p:sp>
        <p:nvSpPr>
          <p:cNvPr id="172" name="순서도: 가산 접합 171">
            <a:extLst>
              <a:ext uri="{FF2B5EF4-FFF2-40B4-BE49-F238E27FC236}">
                <a16:creationId xmlns:a16="http://schemas.microsoft.com/office/drawing/2014/main" id="{460998FE-DCF5-4B22-8D82-54AC0E0617D9}"/>
              </a:ext>
            </a:extLst>
          </p:cNvPr>
          <p:cNvSpPr/>
          <p:nvPr/>
        </p:nvSpPr>
        <p:spPr>
          <a:xfrm rot="16200000">
            <a:off x="5997824" y="4375952"/>
            <a:ext cx="126837" cy="123743"/>
          </a:xfrm>
          <a:prstGeom prst="flowChartSummingJunction">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cxnSp>
        <p:nvCxnSpPr>
          <p:cNvPr id="173" name="직선 화살표 연결선 19">
            <a:extLst>
              <a:ext uri="{FF2B5EF4-FFF2-40B4-BE49-F238E27FC236}">
                <a16:creationId xmlns:a16="http://schemas.microsoft.com/office/drawing/2014/main" id="{B26961EC-2ED9-4CB8-B7DB-9A331C859047}"/>
              </a:ext>
            </a:extLst>
          </p:cNvPr>
          <p:cNvCxnSpPr>
            <a:cxnSpLocks/>
            <a:endCxn id="170" idx="3"/>
          </p:cNvCxnSpPr>
          <p:nvPr/>
        </p:nvCxnSpPr>
        <p:spPr>
          <a:xfrm rot="5400000">
            <a:off x="5976521" y="3996123"/>
            <a:ext cx="159765" cy="5008"/>
          </a:xfrm>
          <a:prstGeom prst="bentConnector3">
            <a:avLst>
              <a:gd name="adj1" fmla="val 50000"/>
            </a:avLst>
          </a:prstGeom>
          <a:solidFill>
            <a:schemeClr val="tx1"/>
          </a:solidFill>
          <a:ln w="25400">
            <a:tailEnd type="triangle"/>
          </a:ln>
        </p:spPr>
        <p:style>
          <a:lnRef idx="1">
            <a:schemeClr val="accent1"/>
          </a:lnRef>
          <a:fillRef idx="0">
            <a:schemeClr val="accent1"/>
          </a:fillRef>
          <a:effectRef idx="0">
            <a:schemeClr val="accent1"/>
          </a:effectRef>
          <a:fontRef idx="minor">
            <a:schemeClr val="tx1"/>
          </a:fontRef>
        </p:style>
      </p:cxnSp>
      <p:sp>
        <p:nvSpPr>
          <p:cNvPr id="176" name="다이아몬드 175">
            <a:extLst>
              <a:ext uri="{FF2B5EF4-FFF2-40B4-BE49-F238E27FC236}">
                <a16:creationId xmlns:a16="http://schemas.microsoft.com/office/drawing/2014/main" id="{79D235A6-3B72-4FBD-89A9-B80A08169B5B}"/>
              </a:ext>
            </a:extLst>
          </p:cNvPr>
          <p:cNvSpPr/>
          <p:nvPr/>
        </p:nvSpPr>
        <p:spPr>
          <a:xfrm rot="16200000">
            <a:off x="2672846" y="4021653"/>
            <a:ext cx="179615" cy="293330"/>
          </a:xfrm>
          <a:prstGeom prst="diamond">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cxnSp>
        <p:nvCxnSpPr>
          <p:cNvPr id="177" name="직선 화살표 연결선 19">
            <a:extLst>
              <a:ext uri="{FF2B5EF4-FFF2-40B4-BE49-F238E27FC236}">
                <a16:creationId xmlns:a16="http://schemas.microsoft.com/office/drawing/2014/main" id="{6FFA2435-2942-411A-95AD-8E328EE95545}"/>
              </a:ext>
            </a:extLst>
          </p:cNvPr>
          <p:cNvCxnSpPr>
            <a:cxnSpLocks/>
            <a:stCxn id="176" idx="1"/>
            <a:endCxn id="178" idx="6"/>
          </p:cNvCxnSpPr>
          <p:nvPr/>
        </p:nvCxnSpPr>
        <p:spPr>
          <a:xfrm rot="16200000" flipH="1">
            <a:off x="2708088" y="4312691"/>
            <a:ext cx="116282" cy="7151"/>
          </a:xfrm>
          <a:prstGeom prst="straightConnector1">
            <a:avLst/>
          </a:prstGeom>
          <a:solidFill>
            <a:schemeClr val="tx1"/>
          </a:solidFill>
          <a:ln w="25400">
            <a:tailEnd type="triangle"/>
          </a:ln>
        </p:spPr>
        <p:style>
          <a:lnRef idx="1">
            <a:schemeClr val="accent1"/>
          </a:lnRef>
          <a:fillRef idx="0">
            <a:schemeClr val="accent1"/>
          </a:fillRef>
          <a:effectRef idx="0">
            <a:schemeClr val="accent1"/>
          </a:effectRef>
          <a:fontRef idx="minor">
            <a:schemeClr val="tx1"/>
          </a:fontRef>
        </p:style>
      </p:cxnSp>
      <p:sp>
        <p:nvSpPr>
          <p:cNvPr id="178" name="순서도: 가산 접합 177">
            <a:extLst>
              <a:ext uri="{FF2B5EF4-FFF2-40B4-BE49-F238E27FC236}">
                <a16:creationId xmlns:a16="http://schemas.microsoft.com/office/drawing/2014/main" id="{48AF3E59-842E-455E-8529-FDE5C4A385D6}"/>
              </a:ext>
            </a:extLst>
          </p:cNvPr>
          <p:cNvSpPr/>
          <p:nvPr/>
        </p:nvSpPr>
        <p:spPr>
          <a:xfrm rot="16200000">
            <a:off x="2706386" y="4375954"/>
            <a:ext cx="126837" cy="123743"/>
          </a:xfrm>
          <a:prstGeom prst="flowChartSummingJunction">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cxnSp>
        <p:nvCxnSpPr>
          <p:cNvPr id="179" name="직선 화살표 연결선 19">
            <a:extLst>
              <a:ext uri="{FF2B5EF4-FFF2-40B4-BE49-F238E27FC236}">
                <a16:creationId xmlns:a16="http://schemas.microsoft.com/office/drawing/2014/main" id="{683A039F-F274-462C-8279-60809059FDBA}"/>
              </a:ext>
            </a:extLst>
          </p:cNvPr>
          <p:cNvCxnSpPr>
            <a:cxnSpLocks/>
            <a:endCxn id="176" idx="3"/>
          </p:cNvCxnSpPr>
          <p:nvPr/>
        </p:nvCxnSpPr>
        <p:spPr>
          <a:xfrm rot="5400000">
            <a:off x="2685275" y="3996125"/>
            <a:ext cx="159765" cy="5008"/>
          </a:xfrm>
          <a:prstGeom prst="bentConnector3">
            <a:avLst>
              <a:gd name="adj1" fmla="val 50000"/>
            </a:avLst>
          </a:prstGeom>
          <a:solidFill>
            <a:schemeClr val="tx1"/>
          </a:solidFill>
          <a:ln w="25400">
            <a:tailEnd type="triangle"/>
          </a:ln>
        </p:spPr>
        <p:style>
          <a:lnRef idx="1">
            <a:schemeClr val="accent1"/>
          </a:lnRef>
          <a:fillRef idx="0">
            <a:schemeClr val="accent1"/>
          </a:fillRef>
          <a:effectRef idx="0">
            <a:schemeClr val="accent1"/>
          </a:effectRef>
          <a:fontRef idx="minor">
            <a:schemeClr val="tx1"/>
          </a:fontRef>
        </p:style>
      </p:cxnSp>
      <p:sp>
        <p:nvSpPr>
          <p:cNvPr id="183" name="다이아몬드 182">
            <a:extLst>
              <a:ext uri="{FF2B5EF4-FFF2-40B4-BE49-F238E27FC236}">
                <a16:creationId xmlns:a16="http://schemas.microsoft.com/office/drawing/2014/main" id="{2B7EFF18-40D1-4952-96E0-D78FE0304D1B}"/>
              </a:ext>
            </a:extLst>
          </p:cNvPr>
          <p:cNvSpPr/>
          <p:nvPr/>
        </p:nvSpPr>
        <p:spPr>
          <a:xfrm rot="16200000">
            <a:off x="4304285" y="2474923"/>
            <a:ext cx="179615" cy="293330"/>
          </a:xfrm>
          <a:prstGeom prst="diamond">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cxnSp>
        <p:nvCxnSpPr>
          <p:cNvPr id="184" name="직선 화살표 연결선 19">
            <a:extLst>
              <a:ext uri="{FF2B5EF4-FFF2-40B4-BE49-F238E27FC236}">
                <a16:creationId xmlns:a16="http://schemas.microsoft.com/office/drawing/2014/main" id="{9D4C33A2-FAD5-41C5-BA72-232CDE36AB55}"/>
              </a:ext>
            </a:extLst>
          </p:cNvPr>
          <p:cNvCxnSpPr>
            <a:cxnSpLocks/>
            <a:stCxn id="183" idx="1"/>
            <a:endCxn id="185" idx="6"/>
          </p:cNvCxnSpPr>
          <p:nvPr/>
        </p:nvCxnSpPr>
        <p:spPr>
          <a:xfrm rot="16200000" flipH="1">
            <a:off x="4339527" y="2765961"/>
            <a:ext cx="116282" cy="7151"/>
          </a:xfrm>
          <a:prstGeom prst="straightConnector1">
            <a:avLst/>
          </a:prstGeom>
          <a:solidFill>
            <a:schemeClr val="tx1"/>
          </a:solidFill>
          <a:ln w="25400">
            <a:tailEnd type="triangle"/>
          </a:ln>
        </p:spPr>
        <p:style>
          <a:lnRef idx="1">
            <a:schemeClr val="accent1"/>
          </a:lnRef>
          <a:fillRef idx="0">
            <a:schemeClr val="accent1"/>
          </a:fillRef>
          <a:effectRef idx="0">
            <a:schemeClr val="accent1"/>
          </a:effectRef>
          <a:fontRef idx="minor">
            <a:schemeClr val="tx1"/>
          </a:fontRef>
        </p:style>
      </p:cxnSp>
      <p:sp>
        <p:nvSpPr>
          <p:cNvPr id="185" name="순서도: 가산 접합 184">
            <a:extLst>
              <a:ext uri="{FF2B5EF4-FFF2-40B4-BE49-F238E27FC236}">
                <a16:creationId xmlns:a16="http://schemas.microsoft.com/office/drawing/2014/main" id="{FA9C6740-6383-411F-9837-78678A571E87}"/>
              </a:ext>
            </a:extLst>
          </p:cNvPr>
          <p:cNvSpPr/>
          <p:nvPr/>
        </p:nvSpPr>
        <p:spPr>
          <a:xfrm rot="16200000">
            <a:off x="4337825" y="2829224"/>
            <a:ext cx="126837" cy="123743"/>
          </a:xfrm>
          <a:prstGeom prst="flowChartSummingJunction">
            <a:avLst/>
          </a:prstGeom>
          <a:noFill/>
          <a:ln w="25400" cap="flat" cmpd="sng" algn="ctr">
            <a:solidFill>
              <a:schemeClr val="tx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cxnSp>
        <p:nvCxnSpPr>
          <p:cNvPr id="186" name="직선 화살표 연결선 19">
            <a:extLst>
              <a:ext uri="{FF2B5EF4-FFF2-40B4-BE49-F238E27FC236}">
                <a16:creationId xmlns:a16="http://schemas.microsoft.com/office/drawing/2014/main" id="{0A3F581D-AEDE-401E-800D-47B41083C236}"/>
              </a:ext>
            </a:extLst>
          </p:cNvPr>
          <p:cNvCxnSpPr>
            <a:cxnSpLocks/>
            <a:endCxn id="183" idx="3"/>
          </p:cNvCxnSpPr>
          <p:nvPr/>
        </p:nvCxnSpPr>
        <p:spPr>
          <a:xfrm rot="5400000">
            <a:off x="4316714" y="2449395"/>
            <a:ext cx="159765" cy="5008"/>
          </a:xfrm>
          <a:prstGeom prst="bentConnector3">
            <a:avLst>
              <a:gd name="adj1" fmla="val 50000"/>
            </a:avLst>
          </a:prstGeom>
          <a:solidFill>
            <a:schemeClr val="tx1"/>
          </a:solidFill>
          <a:ln w="25400">
            <a:tailEnd type="triangle"/>
          </a:ln>
        </p:spPr>
        <p:style>
          <a:lnRef idx="1">
            <a:schemeClr val="accent1"/>
          </a:lnRef>
          <a:fillRef idx="0">
            <a:schemeClr val="accent1"/>
          </a:fillRef>
          <a:effectRef idx="0">
            <a:schemeClr val="accent1"/>
          </a:effectRef>
          <a:fontRef idx="minor">
            <a:schemeClr val="tx1"/>
          </a:fontRef>
        </p:style>
      </p:cxnSp>
      <p:sp>
        <p:nvSpPr>
          <p:cNvPr id="34" name="제목 1">
            <a:extLst>
              <a:ext uri="{FF2B5EF4-FFF2-40B4-BE49-F238E27FC236}">
                <a16:creationId xmlns:a16="http://schemas.microsoft.com/office/drawing/2014/main" id="{06CE80FE-87F1-42FD-BA9C-C67ACC7731C4}"/>
              </a:ext>
            </a:extLst>
          </p:cNvPr>
          <p:cNvSpPr>
            <a:spLocks noGrp="1"/>
          </p:cNvSpPr>
          <p:nvPr>
            <p:ph type="title"/>
          </p:nvPr>
        </p:nvSpPr>
        <p:spPr>
          <a:xfrm>
            <a:off x="628650" y="273844"/>
            <a:ext cx="7886700" cy="692693"/>
          </a:xfrm>
        </p:spPr>
        <p:txBody>
          <a:bodyPr/>
          <a:lstStyle/>
          <a:p>
            <a:r>
              <a:rPr lang="en-US" dirty="0"/>
              <a:t>Fragment Processing</a:t>
            </a:r>
          </a:p>
        </p:txBody>
      </p:sp>
      <p:pic>
        <p:nvPicPr>
          <p:cNvPr id="36" name="그림 35">
            <a:extLst>
              <a:ext uri="{FF2B5EF4-FFF2-40B4-BE49-F238E27FC236}">
                <a16:creationId xmlns:a16="http://schemas.microsoft.com/office/drawing/2014/main" id="{93753A44-EC08-4241-8273-F895EBD71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627" y="2589413"/>
            <a:ext cx="720000" cy="720000"/>
          </a:xfrm>
          <a:prstGeom prst="rect">
            <a:avLst/>
          </a:prstGeom>
          <a:ln>
            <a:solidFill>
              <a:schemeClr val="accent4">
                <a:lumMod val="60000"/>
                <a:lumOff val="40000"/>
              </a:schemeClr>
            </a:solidFill>
          </a:ln>
        </p:spPr>
      </p:pic>
      <p:pic>
        <p:nvPicPr>
          <p:cNvPr id="37" name="그림 36" descr="텍스트, 검은색, 클립아트이(가) 표시된 사진&#10;&#10;자동 생성된 설명">
            <a:extLst>
              <a:ext uri="{FF2B5EF4-FFF2-40B4-BE49-F238E27FC236}">
                <a16:creationId xmlns:a16="http://schemas.microsoft.com/office/drawing/2014/main" id="{5542C2B1-4EDE-4FF9-8D6D-41C532F47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949" y="3946442"/>
            <a:ext cx="720000" cy="720000"/>
          </a:xfrm>
          <a:prstGeom prst="rect">
            <a:avLst/>
          </a:prstGeom>
          <a:ln>
            <a:solidFill>
              <a:schemeClr val="accent4">
                <a:lumMod val="60000"/>
                <a:lumOff val="40000"/>
              </a:schemeClr>
            </a:solidFill>
          </a:ln>
        </p:spPr>
      </p:pic>
      <p:pic>
        <p:nvPicPr>
          <p:cNvPr id="38" name="그림 37">
            <a:extLst>
              <a:ext uri="{FF2B5EF4-FFF2-40B4-BE49-F238E27FC236}">
                <a16:creationId xmlns:a16="http://schemas.microsoft.com/office/drawing/2014/main" id="{4217C333-B432-4507-94B2-A91FDED44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3737" y="3946442"/>
            <a:ext cx="720000" cy="720000"/>
          </a:xfrm>
          <a:prstGeom prst="rect">
            <a:avLst/>
          </a:prstGeom>
          <a:ln>
            <a:solidFill>
              <a:schemeClr val="accent4">
                <a:lumMod val="60000"/>
                <a:lumOff val="40000"/>
              </a:schemeClr>
            </a:solidFill>
          </a:ln>
        </p:spPr>
      </p:pic>
      <p:pic>
        <p:nvPicPr>
          <p:cNvPr id="39" name="그림 38" descr="텍스트, 옅은, 어두운이(가) 표시된 사진&#10;&#10;자동 생성된 설명">
            <a:extLst>
              <a:ext uri="{FF2B5EF4-FFF2-40B4-BE49-F238E27FC236}">
                <a16:creationId xmlns:a16="http://schemas.microsoft.com/office/drawing/2014/main" id="{AE2B6254-CA30-4EF2-93F9-6A3DD56E02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1674" y="2413152"/>
            <a:ext cx="720000" cy="720000"/>
          </a:xfrm>
          <a:prstGeom prst="rect">
            <a:avLst/>
          </a:prstGeom>
          <a:ln>
            <a:solidFill>
              <a:schemeClr val="accent4">
                <a:lumMod val="60000"/>
                <a:lumOff val="40000"/>
              </a:schemeClr>
            </a:solidFill>
          </a:ln>
        </p:spPr>
      </p:pic>
      <p:pic>
        <p:nvPicPr>
          <p:cNvPr id="40" name="그림 39">
            <a:extLst>
              <a:ext uri="{FF2B5EF4-FFF2-40B4-BE49-F238E27FC236}">
                <a16:creationId xmlns:a16="http://schemas.microsoft.com/office/drawing/2014/main" id="{6E00E620-EF9F-4CF1-A155-30484D9FCB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0930" y="3948922"/>
            <a:ext cx="720000" cy="720000"/>
          </a:xfrm>
          <a:prstGeom prst="rect">
            <a:avLst/>
          </a:prstGeom>
          <a:ln>
            <a:solidFill>
              <a:schemeClr val="accent4">
                <a:lumMod val="60000"/>
                <a:lumOff val="40000"/>
              </a:schemeClr>
            </a:solidFill>
          </a:ln>
        </p:spPr>
      </p:pic>
      <p:pic>
        <p:nvPicPr>
          <p:cNvPr id="41" name="그림 40" descr="옅은, 실루엣이(가) 표시된 사진&#10;&#10;자동 생성된 설명">
            <a:extLst>
              <a:ext uri="{FF2B5EF4-FFF2-40B4-BE49-F238E27FC236}">
                <a16:creationId xmlns:a16="http://schemas.microsoft.com/office/drawing/2014/main" id="{65BFEA54-AED4-48E7-8441-95EB0944E1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9372" y="3948638"/>
            <a:ext cx="720000" cy="720000"/>
          </a:xfrm>
          <a:prstGeom prst="rect">
            <a:avLst/>
          </a:prstGeom>
          <a:ln>
            <a:solidFill>
              <a:schemeClr val="accent4">
                <a:lumMod val="60000"/>
                <a:lumOff val="40000"/>
              </a:schemeClr>
            </a:solidFill>
          </a:ln>
        </p:spPr>
      </p:pic>
      <p:pic>
        <p:nvPicPr>
          <p:cNvPr id="42" name="그림 41">
            <a:extLst>
              <a:ext uri="{FF2B5EF4-FFF2-40B4-BE49-F238E27FC236}">
                <a16:creationId xmlns:a16="http://schemas.microsoft.com/office/drawing/2014/main" id="{87CA8A58-F55C-4F54-8C2F-7BA25D3326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831" y="2422268"/>
            <a:ext cx="720000" cy="720000"/>
          </a:xfrm>
          <a:prstGeom prst="rect">
            <a:avLst/>
          </a:prstGeom>
          <a:ln>
            <a:solidFill>
              <a:schemeClr val="accent4">
                <a:lumMod val="60000"/>
                <a:lumOff val="40000"/>
              </a:schemeClr>
            </a:solidFill>
          </a:ln>
        </p:spPr>
      </p:pic>
      <p:pic>
        <p:nvPicPr>
          <p:cNvPr id="43" name="그림 42" descr="옅은, 실루엣이(가) 표시된 사진&#10;&#10;자동 생성된 설명">
            <a:extLst>
              <a:ext uri="{FF2B5EF4-FFF2-40B4-BE49-F238E27FC236}">
                <a16:creationId xmlns:a16="http://schemas.microsoft.com/office/drawing/2014/main" id="{027AE6E2-5622-4C7D-8DAE-A9FF87C11A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831" y="3956266"/>
            <a:ext cx="720000" cy="720000"/>
          </a:xfrm>
          <a:prstGeom prst="rect">
            <a:avLst/>
          </a:prstGeom>
          <a:ln>
            <a:solidFill>
              <a:schemeClr val="accent4">
                <a:lumMod val="60000"/>
                <a:lumOff val="40000"/>
              </a:schemeClr>
            </a:solidFill>
          </a:ln>
        </p:spPr>
      </p:pic>
      <p:pic>
        <p:nvPicPr>
          <p:cNvPr id="3" name="그림 2">
            <a:extLst>
              <a:ext uri="{FF2B5EF4-FFF2-40B4-BE49-F238E27FC236}">
                <a16:creationId xmlns:a16="http://schemas.microsoft.com/office/drawing/2014/main" id="{F2BA2EE6-EDB9-41A5-B31C-04A50EFF89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3557" y="1744168"/>
            <a:ext cx="724794" cy="724794"/>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422332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Overall Texture Pipeline</a:t>
            </a:r>
            <a:endParaRPr lang="ko-KR" altLang="en-US" dirty="0"/>
          </a:p>
        </p:txBody>
      </p:sp>
      <p:sp>
        <p:nvSpPr>
          <p:cNvPr id="3" name="내용 개체 틀 2"/>
          <p:cNvSpPr>
            <a:spLocks noGrp="1"/>
          </p:cNvSpPr>
          <p:nvPr>
            <p:ph idx="1"/>
          </p:nvPr>
        </p:nvSpPr>
        <p:spPr/>
        <p:txBody>
          <a:bodyPr/>
          <a:lstStyle/>
          <a:p>
            <a:r>
              <a:rPr lang="en-US" altLang="ko-KR" dirty="0"/>
              <a:t>texture pipeline</a:t>
            </a:r>
            <a:endParaRPr lang="ko-KR" altLang="en-US" dirty="0"/>
          </a:p>
        </p:txBody>
      </p:sp>
      <p:sp>
        <p:nvSpPr>
          <p:cNvPr id="5" name="직사각형 4"/>
          <p:cNvSpPr/>
          <p:nvPr/>
        </p:nvSpPr>
        <p:spPr bwMode="auto">
          <a:xfrm>
            <a:off x="3977934" y="1329612"/>
            <a:ext cx="1080120" cy="486054"/>
          </a:xfrm>
          <a:prstGeom prst="rect">
            <a:avLst/>
          </a:prstGeom>
          <a:solidFill>
            <a:schemeClr val="bg1">
              <a:lumMod val="85000"/>
            </a:schemeClr>
          </a:solidFill>
          <a:ln w="25400" cap="flat" cmpd="sng" algn="ctr">
            <a:solidFill>
              <a:schemeClr val="tx1"/>
            </a:solidFill>
            <a:prstDash val="solid"/>
            <a:round/>
            <a:headEnd type="oval"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t" anchorCtr="0" compatLnSpc="1">
            <a:prstTxWarp prst="textNoShape">
              <a:avLst/>
            </a:prstTxWarp>
          </a:bodyPr>
          <a:lstStyle/>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texture </a:t>
            </a:r>
          </a:p>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rPr>
              <a:t>unit #0</a:t>
            </a:r>
            <a:endParaRPr lang="ko-KR" altLang="en-US" sz="1200" b="1" dirty="0">
              <a:latin typeface="Tahoma" pitchFamily="34" charset="0"/>
              <a:ea typeface="Tahoma" pitchFamily="34" charset="0"/>
              <a:cs typeface="Tahoma" pitchFamily="34" charset="0"/>
              <a:sym typeface="Myriad Set Text" charset="0"/>
            </a:endParaRPr>
          </a:p>
        </p:txBody>
      </p:sp>
      <p:sp>
        <p:nvSpPr>
          <p:cNvPr id="6" name="직사각형 5"/>
          <p:cNvSpPr/>
          <p:nvPr/>
        </p:nvSpPr>
        <p:spPr bwMode="auto">
          <a:xfrm>
            <a:off x="3977934" y="2031690"/>
            <a:ext cx="1080120" cy="486054"/>
          </a:xfrm>
          <a:prstGeom prst="rect">
            <a:avLst/>
          </a:prstGeom>
          <a:solidFill>
            <a:schemeClr val="bg1">
              <a:lumMod val="85000"/>
            </a:schemeClr>
          </a:solidFill>
          <a:ln w="25400" cap="flat" cmpd="sng" algn="ctr">
            <a:solidFill>
              <a:schemeClr val="tx1"/>
            </a:solidFill>
            <a:prstDash val="solid"/>
            <a:round/>
            <a:headEnd type="oval"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t" anchorCtr="0" compatLnSpc="1">
            <a:prstTxWarp prst="textNoShape">
              <a:avLst/>
            </a:prstTxWarp>
          </a:bodyPr>
          <a:lstStyle/>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texture </a:t>
            </a:r>
          </a:p>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rPr>
              <a:t>unit #1</a:t>
            </a:r>
            <a:endParaRPr lang="ko-KR" altLang="en-US" sz="1200" b="1" dirty="0">
              <a:latin typeface="Tahoma" pitchFamily="34" charset="0"/>
              <a:ea typeface="Tahoma" pitchFamily="34" charset="0"/>
              <a:cs typeface="Tahoma" pitchFamily="34" charset="0"/>
              <a:sym typeface="Myriad Set Text" charset="0"/>
            </a:endParaRPr>
          </a:p>
        </p:txBody>
      </p:sp>
      <p:sp>
        <p:nvSpPr>
          <p:cNvPr id="7" name="직사각형 6"/>
          <p:cNvSpPr/>
          <p:nvPr/>
        </p:nvSpPr>
        <p:spPr bwMode="auto">
          <a:xfrm>
            <a:off x="403554" y="2201029"/>
            <a:ext cx="918102" cy="756084"/>
          </a:xfrm>
          <a:prstGeom prst="rect">
            <a:avLst/>
          </a:prstGeom>
          <a:solidFill>
            <a:schemeClr val="bg1">
              <a:lumMod val="85000"/>
            </a:schemeClr>
          </a:solidFill>
          <a:ln w="25400" cap="flat" cmpd="sng" algn="ctr">
            <a:solidFill>
              <a:schemeClr val="tx1"/>
            </a:solidFill>
            <a:prstDash val="solid"/>
            <a:round/>
            <a:headEnd type="oval"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t" anchorCtr="0" compatLnSpc="1">
            <a:prstTxWarp prst="textNoShape">
              <a:avLst/>
            </a:prstTxWarp>
          </a:bodyPr>
          <a:lstStyle/>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texture </a:t>
            </a:r>
          </a:p>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rPr>
              <a:t>image</a:t>
            </a:r>
          </a:p>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a:t>
            </a:r>
            <a:r>
              <a:rPr lang="en-US" altLang="ko-KR" sz="1200" b="1" dirty="0">
                <a:latin typeface="Tahoma" pitchFamily="34" charset="0"/>
                <a:ea typeface="Tahoma" pitchFamily="34" charset="0"/>
                <a:cs typeface="Tahoma" pitchFamily="34" charset="0"/>
              </a:rPr>
              <a:t>in RAM)</a:t>
            </a:r>
            <a:endParaRPr lang="ko-KR" altLang="en-US" sz="1200" b="1" dirty="0">
              <a:latin typeface="Tahoma" pitchFamily="34" charset="0"/>
              <a:ea typeface="Tahoma" pitchFamily="34" charset="0"/>
              <a:cs typeface="Tahoma" pitchFamily="34" charset="0"/>
              <a:sym typeface="Myriad Set Text" charset="0"/>
            </a:endParaRPr>
          </a:p>
        </p:txBody>
      </p:sp>
      <p:sp>
        <p:nvSpPr>
          <p:cNvPr id="8" name="직사각형 7"/>
          <p:cNvSpPr/>
          <p:nvPr/>
        </p:nvSpPr>
        <p:spPr bwMode="auto">
          <a:xfrm>
            <a:off x="1860522" y="2133868"/>
            <a:ext cx="918102" cy="875763"/>
          </a:xfrm>
          <a:prstGeom prst="rect">
            <a:avLst/>
          </a:prstGeom>
          <a:solidFill>
            <a:schemeClr val="bg1">
              <a:lumMod val="85000"/>
            </a:schemeClr>
          </a:solidFill>
          <a:ln w="25400" cap="flat" cmpd="sng" algn="ctr">
            <a:solidFill>
              <a:schemeClr val="tx1"/>
            </a:solidFill>
            <a:prstDash val="solid"/>
            <a:round/>
            <a:headEnd type="oval"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t" anchorCtr="0" compatLnSpc="1">
            <a:prstTxWarp prst="textNoShape">
              <a:avLst/>
            </a:prstTxWarp>
          </a:bodyPr>
          <a:lstStyle/>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texture </a:t>
            </a:r>
          </a:p>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rPr>
              <a:t>object</a:t>
            </a:r>
            <a:endParaRPr lang="en-US" altLang="ko-KR" sz="1200" b="1" dirty="0">
              <a:latin typeface="Tahoma" pitchFamily="34" charset="0"/>
              <a:ea typeface="Tahoma" pitchFamily="34" charset="0"/>
              <a:cs typeface="Tahoma" pitchFamily="34" charset="0"/>
              <a:sym typeface="Myriad Set Text" charset="0"/>
            </a:endParaRPr>
          </a:p>
        </p:txBody>
      </p:sp>
      <p:sp>
        <p:nvSpPr>
          <p:cNvPr id="9" name="TextBox 8"/>
          <p:cNvSpPr txBox="1"/>
          <p:nvPr/>
        </p:nvSpPr>
        <p:spPr bwMode="auto">
          <a:xfrm>
            <a:off x="6516217" y="2517745"/>
            <a:ext cx="1018227" cy="276999"/>
          </a:xfrm>
          <a:prstGeom prst="rect">
            <a:avLst/>
          </a:prstGeom>
          <a:noFill/>
          <a:ln w="3175" algn="ctr">
            <a:noFill/>
            <a:miter lim="800000"/>
            <a:headEnd/>
            <a:tailEnd/>
          </a:ln>
          <a:effectLst/>
        </p:spPr>
        <p:txBody>
          <a:bodyPr wrap="none" rtlCol="0">
            <a:spAutoFit/>
          </a:bodyPr>
          <a:lstStyle/>
          <a:p>
            <a:r>
              <a:rPr lang="en-US" altLang="ko-KR" sz="1200" b="1" dirty="0">
                <a:solidFill>
                  <a:schemeClr val="tx2"/>
                </a:solidFill>
                <a:latin typeface="Tahoma" pitchFamily="34" charset="0"/>
                <a:cs typeface="Tahoma" pitchFamily="34" charset="0"/>
              </a:rPr>
              <a:t>sampler2D</a:t>
            </a:r>
            <a:endParaRPr lang="ko-KR" altLang="en-US" sz="1200" b="1" dirty="0">
              <a:solidFill>
                <a:schemeClr val="tx2"/>
              </a:solidFill>
              <a:latin typeface="Tahoma" pitchFamily="34" charset="0"/>
              <a:cs typeface="Tahoma" pitchFamily="34" charset="0"/>
            </a:endParaRPr>
          </a:p>
        </p:txBody>
      </p:sp>
      <p:sp>
        <p:nvSpPr>
          <p:cNvPr id="10" name="TextBox 9"/>
          <p:cNvSpPr txBox="1"/>
          <p:nvPr/>
        </p:nvSpPr>
        <p:spPr bwMode="auto">
          <a:xfrm>
            <a:off x="6624229" y="1383619"/>
            <a:ext cx="795411" cy="276999"/>
          </a:xfrm>
          <a:prstGeom prst="rect">
            <a:avLst/>
          </a:prstGeom>
          <a:noFill/>
          <a:ln w="3175" algn="ctr">
            <a:noFill/>
            <a:miter lim="800000"/>
            <a:headEnd/>
            <a:tailEnd/>
          </a:ln>
          <a:effectLst/>
        </p:spPr>
        <p:txBody>
          <a:bodyPr wrap="none" rtlCol="0">
            <a:spAutoFit/>
          </a:bodyPr>
          <a:lstStyle/>
          <a:p>
            <a:r>
              <a:rPr lang="en-US" altLang="ko-KR" sz="1200" b="1" dirty="0">
                <a:solidFill>
                  <a:schemeClr val="tx2"/>
                </a:solidFill>
                <a:latin typeface="Tahoma" pitchFamily="34" charset="0"/>
                <a:cs typeface="Tahoma" pitchFamily="34" charset="0"/>
              </a:rPr>
              <a:t>uniform</a:t>
            </a:r>
            <a:endParaRPr lang="ko-KR" altLang="en-US" sz="1200" b="1" dirty="0">
              <a:solidFill>
                <a:schemeClr val="tx2"/>
              </a:solidFill>
              <a:latin typeface="Tahoma" pitchFamily="34" charset="0"/>
              <a:cs typeface="Tahoma" pitchFamily="34" charset="0"/>
            </a:endParaRPr>
          </a:p>
        </p:txBody>
      </p:sp>
      <p:sp>
        <p:nvSpPr>
          <p:cNvPr id="11" name="TextBox 10"/>
          <p:cNvSpPr txBox="1"/>
          <p:nvPr/>
        </p:nvSpPr>
        <p:spPr bwMode="auto">
          <a:xfrm>
            <a:off x="6215023" y="3489853"/>
            <a:ext cx="1697901" cy="276999"/>
          </a:xfrm>
          <a:prstGeom prst="rect">
            <a:avLst/>
          </a:prstGeom>
          <a:noFill/>
          <a:ln w="3175" algn="ctr">
            <a:noFill/>
            <a:miter lim="800000"/>
            <a:headEnd/>
            <a:tailEnd/>
          </a:ln>
          <a:effectLst/>
        </p:spPr>
        <p:txBody>
          <a:bodyPr wrap="none" rtlCol="0">
            <a:spAutoFit/>
          </a:bodyPr>
          <a:lstStyle/>
          <a:p>
            <a:r>
              <a:rPr lang="en-US" altLang="ko-KR" sz="1200" b="1" dirty="0">
                <a:solidFill>
                  <a:schemeClr val="tx2"/>
                </a:solidFill>
                <a:latin typeface="Tahoma" pitchFamily="34" charset="0"/>
                <a:cs typeface="Tahoma" pitchFamily="34" charset="0"/>
              </a:rPr>
              <a:t>texture2D(…</a:t>
            </a:r>
            <a:r>
              <a:rPr lang="en-US" altLang="ko-KR" sz="1200" b="1" dirty="0" err="1">
                <a:solidFill>
                  <a:schemeClr val="tx2"/>
                </a:solidFill>
                <a:latin typeface="Tahoma" pitchFamily="34" charset="0"/>
                <a:cs typeface="Tahoma" pitchFamily="34" charset="0"/>
              </a:rPr>
              <a:t>coord</a:t>
            </a:r>
            <a:r>
              <a:rPr lang="en-US" altLang="ko-KR" sz="1200" b="1" dirty="0">
                <a:solidFill>
                  <a:schemeClr val="tx2"/>
                </a:solidFill>
                <a:latin typeface="Tahoma" pitchFamily="34" charset="0"/>
                <a:cs typeface="Tahoma" pitchFamily="34" charset="0"/>
              </a:rPr>
              <a:t>)</a:t>
            </a:r>
            <a:endParaRPr lang="ko-KR" altLang="en-US" sz="1200" b="1" dirty="0">
              <a:solidFill>
                <a:schemeClr val="tx2"/>
              </a:solidFill>
              <a:latin typeface="Tahoma" pitchFamily="34" charset="0"/>
              <a:cs typeface="Tahoma" pitchFamily="34" charset="0"/>
            </a:endParaRPr>
          </a:p>
        </p:txBody>
      </p:sp>
      <p:cxnSp>
        <p:nvCxnSpPr>
          <p:cNvPr id="13" name="직선 화살표 연결선 12"/>
          <p:cNvCxnSpPr>
            <a:cxnSpLocks/>
            <a:stCxn id="7" idx="3"/>
            <a:endCxn id="8" idx="1"/>
          </p:cNvCxnSpPr>
          <p:nvPr/>
        </p:nvCxnSpPr>
        <p:spPr bwMode="auto">
          <a:xfrm flipV="1">
            <a:off x="1321656" y="2571750"/>
            <a:ext cx="538866" cy="7321"/>
          </a:xfrm>
          <a:prstGeom prst="straightConnector1">
            <a:avLst/>
          </a:prstGeom>
          <a:solidFill>
            <a:srgbClr val="E66714"/>
          </a:solidFill>
          <a:ln w="25400" cap="flat" cmpd="sng" algn="ctr">
            <a:solidFill>
              <a:schemeClr val="tx1"/>
            </a:solidFill>
            <a:prstDash val="solid"/>
            <a:round/>
            <a:headEnd type="none" w="med" len="med"/>
            <a:tailEnd type="arrow"/>
          </a:ln>
          <a:effectLst/>
        </p:spPr>
      </p:cxnSp>
      <p:cxnSp>
        <p:nvCxnSpPr>
          <p:cNvPr id="15" name="직선 화살표 연결선 14"/>
          <p:cNvCxnSpPr>
            <a:cxnSpLocks/>
            <a:stCxn id="8" idx="3"/>
            <a:endCxn id="5" idx="1"/>
          </p:cNvCxnSpPr>
          <p:nvPr/>
        </p:nvCxnSpPr>
        <p:spPr bwMode="auto">
          <a:xfrm flipV="1">
            <a:off x="2778624" y="1572639"/>
            <a:ext cx="1199310" cy="999111"/>
          </a:xfrm>
          <a:prstGeom prst="straightConnector1">
            <a:avLst/>
          </a:prstGeom>
          <a:solidFill>
            <a:srgbClr val="E66714"/>
          </a:solidFill>
          <a:ln w="25400" cap="flat" cmpd="sng" algn="ctr">
            <a:solidFill>
              <a:schemeClr val="tx1"/>
            </a:solidFill>
            <a:prstDash val="solid"/>
            <a:round/>
            <a:headEnd type="none" w="med" len="med"/>
            <a:tailEnd type="arrow"/>
          </a:ln>
          <a:effectLst/>
        </p:spPr>
      </p:cxnSp>
      <p:cxnSp>
        <p:nvCxnSpPr>
          <p:cNvPr id="18" name="직선 화살표 연결선 17"/>
          <p:cNvCxnSpPr>
            <a:endCxn id="10" idx="1"/>
          </p:cNvCxnSpPr>
          <p:nvPr/>
        </p:nvCxnSpPr>
        <p:spPr bwMode="auto">
          <a:xfrm flipV="1">
            <a:off x="5112060" y="1522119"/>
            <a:ext cx="1512169" cy="23520"/>
          </a:xfrm>
          <a:prstGeom prst="straightConnector1">
            <a:avLst/>
          </a:prstGeom>
          <a:solidFill>
            <a:srgbClr val="E66714"/>
          </a:solidFill>
          <a:ln w="25400" cap="flat" cmpd="sng" algn="ctr">
            <a:solidFill>
              <a:schemeClr val="tx1"/>
            </a:solidFill>
            <a:prstDash val="solid"/>
            <a:round/>
            <a:headEnd type="none" w="med" len="med"/>
            <a:tailEnd type="arrow"/>
          </a:ln>
          <a:effectLst/>
        </p:spPr>
      </p:cxnSp>
      <p:cxnSp>
        <p:nvCxnSpPr>
          <p:cNvPr id="20" name="직선 화살표 연결선 19"/>
          <p:cNvCxnSpPr>
            <a:stCxn id="10" idx="2"/>
            <a:endCxn id="9" idx="0"/>
          </p:cNvCxnSpPr>
          <p:nvPr/>
        </p:nvCxnSpPr>
        <p:spPr bwMode="auto">
          <a:xfrm>
            <a:off x="7021935" y="1660618"/>
            <a:ext cx="3396" cy="857127"/>
          </a:xfrm>
          <a:prstGeom prst="straightConnector1">
            <a:avLst/>
          </a:prstGeom>
          <a:solidFill>
            <a:srgbClr val="E66714"/>
          </a:solidFill>
          <a:ln w="25400" cap="flat" cmpd="sng" algn="ctr">
            <a:solidFill>
              <a:schemeClr val="tx1"/>
            </a:solidFill>
            <a:prstDash val="solid"/>
            <a:round/>
            <a:headEnd type="none" w="med" len="med"/>
            <a:tailEnd type="arrow"/>
          </a:ln>
          <a:effectLst/>
        </p:spPr>
      </p:cxnSp>
      <p:cxnSp>
        <p:nvCxnSpPr>
          <p:cNvPr id="23" name="직선 화살표 연결선 22"/>
          <p:cNvCxnSpPr>
            <a:cxnSpLocks/>
            <a:stCxn id="9" idx="2"/>
            <a:endCxn id="11" idx="0"/>
          </p:cNvCxnSpPr>
          <p:nvPr/>
        </p:nvCxnSpPr>
        <p:spPr bwMode="auto">
          <a:xfrm>
            <a:off x="7025331" y="2794744"/>
            <a:ext cx="38643" cy="695109"/>
          </a:xfrm>
          <a:prstGeom prst="straightConnector1">
            <a:avLst/>
          </a:prstGeom>
          <a:solidFill>
            <a:srgbClr val="E66714"/>
          </a:solidFill>
          <a:ln w="25400" cap="flat" cmpd="sng" algn="ctr">
            <a:solidFill>
              <a:schemeClr val="tx1"/>
            </a:solidFill>
            <a:prstDash val="solid"/>
            <a:round/>
            <a:headEnd type="none" w="med" len="med"/>
            <a:tailEnd type="arrow"/>
          </a:ln>
          <a:effectLst/>
        </p:spPr>
      </p:cxnSp>
      <p:cxnSp>
        <p:nvCxnSpPr>
          <p:cNvPr id="25" name="직선 화살표 연결선 24"/>
          <p:cNvCxnSpPr>
            <a:cxnSpLocks/>
            <a:stCxn id="11" idx="1"/>
            <a:endCxn id="8" idx="3"/>
          </p:cNvCxnSpPr>
          <p:nvPr/>
        </p:nvCxnSpPr>
        <p:spPr bwMode="auto">
          <a:xfrm flipH="1" flipV="1">
            <a:off x="2778624" y="2571750"/>
            <a:ext cx="3436399" cy="1056603"/>
          </a:xfrm>
          <a:prstGeom prst="straightConnector1">
            <a:avLst/>
          </a:prstGeom>
          <a:solidFill>
            <a:srgbClr val="E66714"/>
          </a:solidFill>
          <a:ln w="25400" cap="flat" cmpd="sng" algn="ctr">
            <a:solidFill>
              <a:schemeClr val="tx1"/>
            </a:solidFill>
            <a:prstDash val="solid"/>
            <a:round/>
            <a:headEnd type="arrow" w="med" len="med"/>
            <a:tailEnd type="arrow"/>
          </a:ln>
          <a:effectLst/>
        </p:spPr>
      </p:cxnSp>
      <p:sp>
        <p:nvSpPr>
          <p:cNvPr id="27" name="직사각형 26"/>
          <p:cNvSpPr/>
          <p:nvPr/>
        </p:nvSpPr>
        <p:spPr bwMode="auto">
          <a:xfrm>
            <a:off x="5976156" y="2301720"/>
            <a:ext cx="2106234" cy="2322258"/>
          </a:xfrm>
          <a:prstGeom prst="rect">
            <a:avLst/>
          </a:prstGeom>
          <a:noFill/>
          <a:ln w="25400" cap="flat" cmpd="sng" algn="ctr">
            <a:solidFill>
              <a:srgbClr val="FF0000"/>
            </a:solidFill>
            <a:prstDash val="solid"/>
            <a:round/>
            <a:headEnd type="oval"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t" anchorCtr="0" compatLnSpc="1">
            <a:prstTxWarp prst="textNoShape">
              <a:avLst/>
            </a:prstTxWarp>
          </a:bodyPr>
          <a:lstStyle/>
          <a:p>
            <a:pPr fontAlgn="base">
              <a:lnSpc>
                <a:spcPct val="99000"/>
              </a:lnSpc>
              <a:spcBef>
                <a:spcPct val="0"/>
              </a:spcBef>
              <a:spcAft>
                <a:spcPct val="0"/>
              </a:spcAft>
              <a:tabLst>
                <a:tab pos="119063" algn="l"/>
                <a:tab pos="1318022" algn="l"/>
                <a:tab pos="2518172" algn="l"/>
                <a:tab pos="3717131" algn="l"/>
                <a:tab pos="4914900" algn="l"/>
              </a:tabLst>
            </a:pPr>
            <a:endParaRPr lang="ko-KR" altLang="en-US" sz="1200" b="1" dirty="0">
              <a:latin typeface="Tahoma" pitchFamily="34" charset="0"/>
              <a:ea typeface="Tahoma" pitchFamily="34" charset="0"/>
              <a:cs typeface="Tahoma" pitchFamily="34" charset="0"/>
              <a:sym typeface="Myriad Set Text" charset="0"/>
            </a:endParaRPr>
          </a:p>
        </p:txBody>
      </p:sp>
      <p:sp>
        <p:nvSpPr>
          <p:cNvPr id="28" name="TextBox 27"/>
          <p:cNvSpPr txBox="1"/>
          <p:nvPr/>
        </p:nvSpPr>
        <p:spPr bwMode="auto">
          <a:xfrm>
            <a:off x="5535187" y="2031691"/>
            <a:ext cx="1561646" cy="276999"/>
          </a:xfrm>
          <a:prstGeom prst="rect">
            <a:avLst/>
          </a:prstGeom>
          <a:noFill/>
          <a:ln w="3175" algn="ctr">
            <a:noFill/>
            <a:miter lim="800000"/>
            <a:headEnd/>
            <a:tailEnd/>
          </a:ln>
          <a:effectLst/>
        </p:spPr>
        <p:txBody>
          <a:bodyPr wrap="none" rtlCol="0">
            <a:spAutoFit/>
          </a:bodyPr>
          <a:lstStyle/>
          <a:p>
            <a:r>
              <a:rPr lang="en-US" altLang="ko-KR" sz="1200" b="1" dirty="0">
                <a:solidFill>
                  <a:srgbClr val="FF0000"/>
                </a:solidFill>
                <a:latin typeface="Tahoma" pitchFamily="34" charset="0"/>
                <a:cs typeface="Tahoma" pitchFamily="34" charset="0"/>
              </a:rPr>
              <a:t>Fragment </a:t>
            </a:r>
            <a:r>
              <a:rPr lang="en-US" altLang="ko-KR" sz="1200" b="1" dirty="0" err="1">
                <a:solidFill>
                  <a:srgbClr val="FF0000"/>
                </a:solidFill>
                <a:latin typeface="Tahoma" pitchFamily="34" charset="0"/>
                <a:cs typeface="Tahoma" pitchFamily="34" charset="0"/>
              </a:rPr>
              <a:t>Shader</a:t>
            </a:r>
            <a:r>
              <a:rPr lang="en-US" altLang="ko-KR" sz="1200" b="1" dirty="0">
                <a:solidFill>
                  <a:srgbClr val="FF0000"/>
                </a:solidFill>
                <a:latin typeface="Tahoma" pitchFamily="34" charset="0"/>
                <a:cs typeface="Tahoma" pitchFamily="34" charset="0"/>
              </a:rPr>
              <a:t> </a:t>
            </a:r>
            <a:endParaRPr lang="ko-KR" altLang="en-US" sz="1200" b="1" dirty="0">
              <a:solidFill>
                <a:srgbClr val="FF0000"/>
              </a:solidFill>
              <a:latin typeface="Tahoma" pitchFamily="34" charset="0"/>
              <a:cs typeface="Tahoma" pitchFamily="34" charset="0"/>
            </a:endParaRPr>
          </a:p>
        </p:txBody>
      </p:sp>
      <p:sp>
        <p:nvSpPr>
          <p:cNvPr id="36" name="직사각형 35">
            <a:extLst>
              <a:ext uri="{FF2B5EF4-FFF2-40B4-BE49-F238E27FC236}">
                <a16:creationId xmlns:a16="http://schemas.microsoft.com/office/drawing/2014/main" id="{52EBF139-00AA-43DC-8F04-2DA5AAD8805E}"/>
              </a:ext>
            </a:extLst>
          </p:cNvPr>
          <p:cNvSpPr/>
          <p:nvPr/>
        </p:nvSpPr>
        <p:spPr bwMode="auto">
          <a:xfrm>
            <a:off x="3386691" y="3747832"/>
            <a:ext cx="1561646" cy="1088376"/>
          </a:xfrm>
          <a:prstGeom prst="rect">
            <a:avLst/>
          </a:prstGeom>
          <a:noFill/>
          <a:ln w="25400" cap="flat" cmpd="sng" algn="ctr">
            <a:solidFill>
              <a:srgbClr val="FF0000"/>
            </a:solidFill>
            <a:prstDash val="solid"/>
            <a:round/>
            <a:headEnd type="oval"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t" anchorCtr="0" compatLnSpc="1">
            <a:prstTxWarp prst="textNoShape">
              <a:avLst/>
            </a:prstTxWarp>
          </a:bodyPr>
          <a:lstStyle/>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vertex </a:t>
            </a:r>
            <a:r>
              <a:rPr lang="en-US" altLang="ko-KR" sz="1200" b="1" dirty="0" err="1">
                <a:latin typeface="Tahoma" pitchFamily="34" charset="0"/>
                <a:ea typeface="Tahoma" pitchFamily="34" charset="0"/>
                <a:cs typeface="Tahoma" pitchFamily="34" charset="0"/>
                <a:sym typeface="Myriad Set Text" charset="0"/>
              </a:rPr>
              <a:t>attrib</a:t>
            </a:r>
            <a:endParaRPr lang="en-US" altLang="ko-KR" sz="1200" b="1" dirty="0">
              <a:latin typeface="Tahoma" pitchFamily="34" charset="0"/>
              <a:ea typeface="Tahoma" pitchFamily="34" charset="0"/>
              <a:cs typeface="Tahoma" pitchFamily="34" charset="0"/>
              <a:sym typeface="Myriad Set Text" charset="0"/>
            </a:endParaRPr>
          </a:p>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varying </a:t>
            </a:r>
            <a:r>
              <a:rPr lang="en-US" altLang="ko-KR" sz="1200" b="1" dirty="0" err="1">
                <a:latin typeface="Tahoma" pitchFamily="34" charset="0"/>
                <a:ea typeface="Tahoma" pitchFamily="34" charset="0"/>
                <a:cs typeface="Tahoma" pitchFamily="34" charset="0"/>
                <a:sym typeface="Myriad Set Text" charset="0"/>
              </a:rPr>
              <a:t>uv</a:t>
            </a:r>
            <a:r>
              <a:rPr lang="en-US" altLang="ko-KR" sz="1200" b="1" dirty="0">
                <a:latin typeface="Tahoma" pitchFamily="34" charset="0"/>
                <a:ea typeface="Tahoma" pitchFamily="34" charset="0"/>
                <a:cs typeface="Tahoma" pitchFamily="34" charset="0"/>
                <a:sym typeface="Myriad Set Text" charset="0"/>
              </a:rPr>
              <a:t> </a:t>
            </a:r>
            <a:endParaRPr lang="ko-KR" altLang="en-US" sz="1200" b="1" dirty="0">
              <a:latin typeface="Tahoma" pitchFamily="34" charset="0"/>
              <a:ea typeface="Tahoma" pitchFamily="34" charset="0"/>
              <a:cs typeface="Tahoma" pitchFamily="34" charset="0"/>
              <a:sym typeface="Myriad Set Text" charset="0"/>
            </a:endParaRPr>
          </a:p>
        </p:txBody>
      </p:sp>
      <p:sp>
        <p:nvSpPr>
          <p:cNvPr id="37" name="TextBox 36">
            <a:extLst>
              <a:ext uri="{FF2B5EF4-FFF2-40B4-BE49-F238E27FC236}">
                <a16:creationId xmlns:a16="http://schemas.microsoft.com/office/drawing/2014/main" id="{D19D0523-C9A6-4314-8B3E-5D6B2E34A0D0}"/>
              </a:ext>
            </a:extLst>
          </p:cNvPr>
          <p:cNvSpPr txBox="1"/>
          <p:nvPr/>
        </p:nvSpPr>
        <p:spPr bwMode="auto">
          <a:xfrm>
            <a:off x="3167845" y="3443808"/>
            <a:ext cx="1866658" cy="276999"/>
          </a:xfrm>
          <a:prstGeom prst="rect">
            <a:avLst/>
          </a:prstGeom>
          <a:noFill/>
          <a:ln w="3175" algn="ctr">
            <a:noFill/>
            <a:miter lim="800000"/>
            <a:headEnd/>
            <a:tailEnd/>
          </a:ln>
          <a:effectLst/>
        </p:spPr>
        <p:txBody>
          <a:bodyPr wrap="square" rtlCol="0">
            <a:spAutoFit/>
          </a:bodyPr>
          <a:lstStyle/>
          <a:p>
            <a:r>
              <a:rPr lang="en-US" altLang="ko-KR" sz="1200" b="1" dirty="0">
                <a:solidFill>
                  <a:srgbClr val="FF0000"/>
                </a:solidFill>
                <a:latin typeface="Tahoma" pitchFamily="34" charset="0"/>
                <a:cs typeface="Tahoma" pitchFamily="34" charset="0"/>
              </a:rPr>
              <a:t>Vertex Shader </a:t>
            </a:r>
            <a:endParaRPr lang="ko-KR" altLang="en-US" sz="1200" b="1" dirty="0">
              <a:solidFill>
                <a:srgbClr val="FF0000"/>
              </a:solidFill>
              <a:latin typeface="Tahoma" pitchFamily="34" charset="0"/>
              <a:cs typeface="Tahoma" pitchFamily="34" charset="0"/>
            </a:endParaRPr>
          </a:p>
        </p:txBody>
      </p:sp>
      <p:cxnSp>
        <p:nvCxnSpPr>
          <p:cNvPr id="38" name="직선 화살표 연결선 37">
            <a:extLst>
              <a:ext uri="{FF2B5EF4-FFF2-40B4-BE49-F238E27FC236}">
                <a16:creationId xmlns:a16="http://schemas.microsoft.com/office/drawing/2014/main" id="{7EDFB641-ECC8-444D-8D3A-76802F1C637B}"/>
              </a:ext>
            </a:extLst>
          </p:cNvPr>
          <p:cNvCxnSpPr>
            <a:cxnSpLocks/>
            <a:stCxn id="36" idx="3"/>
          </p:cNvCxnSpPr>
          <p:nvPr/>
        </p:nvCxnSpPr>
        <p:spPr bwMode="auto">
          <a:xfrm flipV="1">
            <a:off x="4948337" y="3747832"/>
            <a:ext cx="2637319" cy="544188"/>
          </a:xfrm>
          <a:prstGeom prst="straightConnector1">
            <a:avLst/>
          </a:prstGeom>
          <a:solidFill>
            <a:srgbClr val="E66714"/>
          </a:solidFill>
          <a:ln w="25400" cap="flat" cmpd="sng" algn="ctr">
            <a:solidFill>
              <a:schemeClr val="tx1"/>
            </a:solidFill>
            <a:prstDash val="solid"/>
            <a:round/>
            <a:headEnd type="none" w="med" len="med"/>
            <a:tailEnd type="arrow"/>
          </a:ln>
          <a:effectLst/>
        </p:spPr>
      </p:cxnSp>
      <p:sp>
        <p:nvSpPr>
          <p:cNvPr id="44" name="직사각형 43">
            <a:extLst>
              <a:ext uri="{FF2B5EF4-FFF2-40B4-BE49-F238E27FC236}">
                <a16:creationId xmlns:a16="http://schemas.microsoft.com/office/drawing/2014/main" id="{55791AD9-78E3-45A5-A16D-577120815A43}"/>
              </a:ext>
            </a:extLst>
          </p:cNvPr>
          <p:cNvSpPr/>
          <p:nvPr/>
        </p:nvSpPr>
        <p:spPr bwMode="auto">
          <a:xfrm>
            <a:off x="403826" y="3918641"/>
            <a:ext cx="918102" cy="756084"/>
          </a:xfrm>
          <a:prstGeom prst="rect">
            <a:avLst/>
          </a:prstGeom>
          <a:solidFill>
            <a:schemeClr val="bg1">
              <a:lumMod val="85000"/>
            </a:schemeClr>
          </a:solidFill>
          <a:ln w="25400" cap="flat" cmpd="sng" algn="ctr">
            <a:solidFill>
              <a:schemeClr val="tx1"/>
            </a:solidFill>
            <a:prstDash val="solid"/>
            <a:round/>
            <a:headEnd type="oval"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t" anchorCtr="0" compatLnSpc="1">
            <a:prstTxWarp prst="textNoShape">
              <a:avLst/>
            </a:prstTxWarp>
          </a:bodyPr>
          <a:lstStyle/>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vertex </a:t>
            </a:r>
            <a:r>
              <a:rPr lang="en-US" altLang="ko-KR" sz="1200" b="1" dirty="0" err="1">
                <a:latin typeface="Tahoma" pitchFamily="34" charset="0"/>
                <a:ea typeface="Tahoma" pitchFamily="34" charset="0"/>
                <a:cs typeface="Tahoma" pitchFamily="34" charset="0"/>
                <a:sym typeface="Myriad Set Text" charset="0"/>
              </a:rPr>
              <a:t>attb</a:t>
            </a:r>
            <a:endParaRPr lang="en-US" altLang="ko-KR" sz="1200" b="1" dirty="0">
              <a:latin typeface="Tahoma" pitchFamily="34" charset="0"/>
              <a:ea typeface="Tahoma" pitchFamily="34" charset="0"/>
              <a:cs typeface="Tahoma" pitchFamily="34" charset="0"/>
            </a:endParaRPr>
          </a:p>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a:t>
            </a:r>
            <a:r>
              <a:rPr lang="en-US" altLang="ko-KR" sz="1200" b="1" dirty="0">
                <a:latin typeface="Tahoma" pitchFamily="34" charset="0"/>
                <a:ea typeface="Tahoma" pitchFamily="34" charset="0"/>
                <a:cs typeface="Tahoma" pitchFamily="34" charset="0"/>
              </a:rPr>
              <a:t>in RAM)</a:t>
            </a:r>
            <a:endParaRPr lang="ko-KR" altLang="en-US" sz="1200" b="1" dirty="0">
              <a:latin typeface="Tahoma" pitchFamily="34" charset="0"/>
              <a:ea typeface="Tahoma" pitchFamily="34" charset="0"/>
              <a:cs typeface="Tahoma" pitchFamily="34" charset="0"/>
              <a:sym typeface="Myriad Set Text" charset="0"/>
            </a:endParaRPr>
          </a:p>
        </p:txBody>
      </p:sp>
      <p:sp>
        <p:nvSpPr>
          <p:cNvPr id="45" name="직사각형 44">
            <a:extLst>
              <a:ext uri="{FF2B5EF4-FFF2-40B4-BE49-F238E27FC236}">
                <a16:creationId xmlns:a16="http://schemas.microsoft.com/office/drawing/2014/main" id="{C7D3764A-4DE1-45B3-A730-50595656A0F8}"/>
              </a:ext>
            </a:extLst>
          </p:cNvPr>
          <p:cNvSpPr/>
          <p:nvPr/>
        </p:nvSpPr>
        <p:spPr bwMode="auto">
          <a:xfrm>
            <a:off x="1860522" y="3850857"/>
            <a:ext cx="918102" cy="875763"/>
          </a:xfrm>
          <a:prstGeom prst="rect">
            <a:avLst/>
          </a:prstGeom>
          <a:solidFill>
            <a:schemeClr val="bg1">
              <a:lumMod val="85000"/>
            </a:schemeClr>
          </a:solidFill>
          <a:ln w="25400" cap="flat" cmpd="sng" algn="ctr">
            <a:solidFill>
              <a:schemeClr val="tx1"/>
            </a:solidFill>
            <a:prstDash val="solid"/>
            <a:round/>
            <a:headEnd type="oval"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80" tIns="34290" rIns="68580" bIns="34290" numCol="1" rtlCol="0" anchor="t" anchorCtr="0" compatLnSpc="1">
            <a:prstTxWarp prst="textNoShape">
              <a:avLst/>
            </a:prstTxWarp>
          </a:bodyPr>
          <a:lstStyle/>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vertex</a:t>
            </a:r>
          </a:p>
          <a:p>
            <a:pPr fontAlgn="base">
              <a:lnSpc>
                <a:spcPct val="99000"/>
              </a:lnSpc>
              <a:spcBef>
                <a:spcPct val="0"/>
              </a:spcBef>
              <a:spcAft>
                <a:spcPct val="0"/>
              </a:spcAft>
              <a:tabLst>
                <a:tab pos="119063" algn="l"/>
                <a:tab pos="1318022" algn="l"/>
                <a:tab pos="2518172" algn="l"/>
                <a:tab pos="3717131" algn="l"/>
                <a:tab pos="4914900" algn="l"/>
              </a:tabLst>
            </a:pPr>
            <a:r>
              <a:rPr lang="en-US" altLang="ko-KR" sz="1200" b="1" dirty="0">
                <a:latin typeface="Tahoma" pitchFamily="34" charset="0"/>
                <a:ea typeface="Tahoma" pitchFamily="34" charset="0"/>
                <a:cs typeface="Tahoma" pitchFamily="34" charset="0"/>
                <a:sym typeface="Myriad Set Text" charset="0"/>
              </a:rPr>
              <a:t>object</a:t>
            </a:r>
          </a:p>
        </p:txBody>
      </p:sp>
      <p:cxnSp>
        <p:nvCxnSpPr>
          <p:cNvPr id="46" name="직선 화살표 연결선 45">
            <a:extLst>
              <a:ext uri="{FF2B5EF4-FFF2-40B4-BE49-F238E27FC236}">
                <a16:creationId xmlns:a16="http://schemas.microsoft.com/office/drawing/2014/main" id="{77033A0E-7729-41F7-9667-37BBA9CE7D38}"/>
              </a:ext>
            </a:extLst>
          </p:cNvPr>
          <p:cNvCxnSpPr>
            <a:cxnSpLocks/>
            <a:stCxn id="44" idx="3"/>
            <a:endCxn id="45" idx="1"/>
          </p:cNvCxnSpPr>
          <p:nvPr/>
        </p:nvCxnSpPr>
        <p:spPr bwMode="auto">
          <a:xfrm flipV="1">
            <a:off x="1321928" y="4288739"/>
            <a:ext cx="538594" cy="7944"/>
          </a:xfrm>
          <a:prstGeom prst="straightConnector1">
            <a:avLst/>
          </a:prstGeom>
          <a:solidFill>
            <a:srgbClr val="E66714"/>
          </a:solidFill>
          <a:ln w="25400" cap="flat" cmpd="sng" algn="ctr">
            <a:solidFill>
              <a:schemeClr val="tx1"/>
            </a:solidFill>
            <a:prstDash val="solid"/>
            <a:round/>
            <a:headEnd type="none" w="med" len="med"/>
            <a:tailEnd type="arrow"/>
          </a:ln>
          <a:effectLst/>
        </p:spPr>
      </p:cxnSp>
      <p:cxnSp>
        <p:nvCxnSpPr>
          <p:cNvPr id="48" name="직선 화살표 연결선 47">
            <a:extLst>
              <a:ext uri="{FF2B5EF4-FFF2-40B4-BE49-F238E27FC236}">
                <a16:creationId xmlns:a16="http://schemas.microsoft.com/office/drawing/2014/main" id="{31287949-817C-478D-99E1-33FC5F1C8EF7}"/>
              </a:ext>
            </a:extLst>
          </p:cNvPr>
          <p:cNvCxnSpPr>
            <a:cxnSpLocks/>
            <a:stCxn id="45" idx="3"/>
            <a:endCxn id="36" idx="1"/>
          </p:cNvCxnSpPr>
          <p:nvPr/>
        </p:nvCxnSpPr>
        <p:spPr bwMode="auto">
          <a:xfrm>
            <a:off x="2778624" y="4288739"/>
            <a:ext cx="608067" cy="3281"/>
          </a:xfrm>
          <a:prstGeom prst="straightConnector1">
            <a:avLst/>
          </a:prstGeom>
          <a:solidFill>
            <a:srgbClr val="E66714"/>
          </a:solidFill>
          <a:ln w="254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222060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2D Texture</a:t>
            </a:r>
            <a:endParaRPr lang="ko-KR" altLang="en-US" dirty="0"/>
          </a:p>
        </p:txBody>
      </p:sp>
      <p:sp>
        <p:nvSpPr>
          <p:cNvPr id="3" name="내용 개체 틀 2"/>
          <p:cNvSpPr>
            <a:spLocks noGrp="1"/>
          </p:cNvSpPr>
          <p:nvPr>
            <p:ph idx="1"/>
          </p:nvPr>
        </p:nvSpPr>
        <p:spPr/>
        <p:txBody>
          <a:bodyPr/>
          <a:lstStyle/>
          <a:p>
            <a:r>
              <a:rPr lang="en-US" altLang="ko-KR" dirty="0"/>
              <a:t>2D array of image data</a:t>
            </a:r>
          </a:p>
          <a:p>
            <a:r>
              <a:rPr lang="en-US" altLang="ko-KR" dirty="0"/>
              <a:t>Texture Base Formats</a:t>
            </a:r>
          </a:p>
          <a:p>
            <a:pPr lvl="1"/>
            <a:r>
              <a:rPr lang="en-US" altLang="ko-KR" dirty="0"/>
              <a:t>GL_RGB, GL_RGBA, GL_LUMINANCE, </a:t>
            </a:r>
            <a:br>
              <a:rPr lang="en-US" altLang="ko-KR" dirty="0"/>
            </a:br>
            <a:r>
              <a:rPr lang="en-US" altLang="ko-KR" dirty="0" err="1"/>
              <a:t>GL_LUMINANCE_ALPHA</a:t>
            </a:r>
            <a:r>
              <a:rPr lang="en-US" altLang="ko-KR" dirty="0"/>
              <a:t>, GL_ALPHA</a:t>
            </a:r>
          </a:p>
          <a:p>
            <a:r>
              <a:rPr lang="en-US" altLang="ko-KR" dirty="0"/>
              <a:t>Coordinate – (</a:t>
            </a:r>
            <a:r>
              <a:rPr lang="en-US" altLang="ko-KR" dirty="0" err="1"/>
              <a:t>s,t</a:t>
            </a:r>
            <a:r>
              <a:rPr lang="en-US" altLang="ko-KR" dirty="0"/>
              <a:t>) or (</a:t>
            </a:r>
            <a:r>
              <a:rPr lang="en-US" altLang="ko-KR" dirty="0" err="1"/>
              <a:t>u,v</a:t>
            </a:r>
            <a:r>
              <a:rPr lang="en-US" altLang="ko-KR" dirty="0"/>
              <a:t>)</a:t>
            </a:r>
          </a:p>
          <a:p>
            <a:r>
              <a:rPr lang="en-US" altLang="ko-KR" dirty="0"/>
              <a:t>Data format </a:t>
            </a:r>
          </a:p>
          <a:p>
            <a:pPr lvl="1"/>
            <a:r>
              <a:rPr lang="en-US" altLang="ko-KR" dirty="0"/>
              <a:t>Image – Web Image</a:t>
            </a:r>
          </a:p>
          <a:p>
            <a:pPr lvl="1"/>
            <a:r>
              <a:rPr lang="en-US" altLang="ko-KR" dirty="0"/>
              <a:t>Data – Unit8Array, … </a:t>
            </a:r>
            <a:endParaRPr lang="ko-KR" altLang="en-US" dirty="0"/>
          </a:p>
        </p:txBody>
      </p:sp>
      <p:pic>
        <p:nvPicPr>
          <p:cNvPr id="4" name="그림 3"/>
          <p:cNvPicPr>
            <a:picLocks noChangeAspect="1"/>
          </p:cNvPicPr>
          <p:nvPr/>
        </p:nvPicPr>
        <p:blipFill>
          <a:blip r:embed="rId3"/>
          <a:stretch>
            <a:fillRect/>
          </a:stretch>
        </p:blipFill>
        <p:spPr>
          <a:xfrm>
            <a:off x="5019773" y="862662"/>
            <a:ext cx="3830130" cy="2136847"/>
          </a:xfrm>
          <a:prstGeom prst="rect">
            <a:avLst/>
          </a:prstGeom>
        </p:spPr>
      </p:pic>
    </p:spTree>
    <p:extLst>
      <p:ext uri="{BB962C8B-B14F-4D97-AF65-F5344CB8AC3E}">
        <p14:creationId xmlns:p14="http://schemas.microsoft.com/office/powerpoint/2010/main" val="2686884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a:t>Cubemap</a:t>
            </a:r>
            <a:r>
              <a:rPr lang="en-US" altLang="ko-KR" dirty="0"/>
              <a:t> Texture</a:t>
            </a:r>
            <a:endParaRPr lang="ko-KR" altLang="en-US"/>
          </a:p>
        </p:txBody>
      </p:sp>
      <p:sp>
        <p:nvSpPr>
          <p:cNvPr id="3" name="내용 개체 틀 2"/>
          <p:cNvSpPr>
            <a:spLocks noGrp="1"/>
          </p:cNvSpPr>
          <p:nvPr>
            <p:ph idx="1"/>
          </p:nvPr>
        </p:nvSpPr>
        <p:spPr/>
        <p:txBody>
          <a:bodyPr/>
          <a:lstStyle/>
          <a:p>
            <a:r>
              <a:rPr lang="en-US" altLang="ko-KR" dirty="0"/>
              <a:t>Define 6 individual 2D texture faces</a:t>
            </a:r>
          </a:p>
          <a:p>
            <a:pPr lvl="1"/>
            <a:r>
              <a:rPr lang="en-US" altLang="ko-KR" dirty="0"/>
              <a:t>Environment mapping </a:t>
            </a:r>
          </a:p>
          <a:p>
            <a:pPr lvl="1"/>
            <a:r>
              <a:rPr lang="en-US" altLang="ko-KR" dirty="0"/>
              <a:t>Coordinate (</a:t>
            </a:r>
            <a:r>
              <a:rPr lang="en-US" altLang="ko-KR" dirty="0" err="1"/>
              <a:t>s,t,r</a:t>
            </a:r>
            <a:r>
              <a:rPr lang="en-US" altLang="ko-KR" dirty="0"/>
              <a:t>)</a:t>
            </a:r>
          </a:p>
          <a:p>
            <a:pPr lvl="1"/>
            <a:endParaRPr lang="en-US" altLang="ko-KR" dirty="0"/>
          </a:p>
          <a:p>
            <a:pPr lvl="1"/>
            <a:endParaRPr lang="en-US" altLang="ko-KR" dirty="0"/>
          </a:p>
          <a:p>
            <a:pPr lvl="1"/>
            <a:endParaRPr lang="en-US" altLang="ko-KR" dirty="0"/>
          </a:p>
          <a:p>
            <a:pPr lvl="1"/>
            <a:endParaRPr lang="en-US" altLang="ko-KR" dirty="0"/>
          </a:p>
          <a:p>
            <a:pPr lvl="1"/>
            <a:r>
              <a:rPr lang="en-US" altLang="ko-KR" dirty="0"/>
              <a:t>The texture coordinates for </a:t>
            </a:r>
            <a:r>
              <a:rPr lang="en-US" altLang="ko-KR" dirty="0" err="1"/>
              <a:t>cubemaps</a:t>
            </a:r>
            <a:r>
              <a:rPr lang="en-US" altLang="ko-KR" dirty="0"/>
              <a:t> are </a:t>
            </a:r>
            <a:r>
              <a:rPr lang="en-US" altLang="ko-KR" dirty="0">
                <a:solidFill>
                  <a:srgbClr val="FFC000"/>
                </a:solidFill>
              </a:rPr>
              <a:t>3D vector directions</a:t>
            </a:r>
            <a:r>
              <a:rPr lang="en-US" altLang="ko-KR" dirty="0"/>
              <a:t>. </a:t>
            </a:r>
          </a:p>
          <a:p>
            <a:pPr lvl="2"/>
            <a:r>
              <a:rPr lang="en-US" altLang="ko-KR" dirty="0"/>
              <a:t>These are conceptually directions </a:t>
            </a:r>
            <a:r>
              <a:rPr lang="en-US" altLang="ko-KR" dirty="0">
                <a:solidFill>
                  <a:srgbClr val="FFC000"/>
                </a:solidFill>
              </a:rPr>
              <a:t>from the center of the cube to the </a:t>
            </a:r>
            <a:r>
              <a:rPr lang="en-US" altLang="ko-KR" dirty="0" err="1">
                <a:solidFill>
                  <a:srgbClr val="FFC000"/>
                </a:solidFill>
              </a:rPr>
              <a:t>texel</a:t>
            </a:r>
            <a:r>
              <a:rPr lang="en-US" altLang="ko-KR" dirty="0">
                <a:solidFill>
                  <a:srgbClr val="FFC000"/>
                </a:solidFill>
              </a:rPr>
              <a:t> </a:t>
            </a:r>
            <a:r>
              <a:rPr lang="en-US" altLang="ko-KR" dirty="0"/>
              <a:t>you want to appear. The vectors do </a:t>
            </a:r>
            <a:r>
              <a:rPr lang="en-US" altLang="ko-KR" dirty="0">
                <a:solidFill>
                  <a:srgbClr val="FFC000"/>
                </a:solidFill>
              </a:rPr>
              <a:t>not have to be normalized</a:t>
            </a:r>
            <a:r>
              <a:rPr lang="en-US" altLang="ko-KR" dirty="0"/>
              <a:t>.</a:t>
            </a:r>
            <a:endParaRPr lang="ko-KR" altLang="en-US" dirty="0"/>
          </a:p>
        </p:txBody>
      </p:sp>
      <p:pic>
        <p:nvPicPr>
          <p:cNvPr id="4" name="그림 3"/>
          <p:cNvPicPr>
            <a:picLocks noChangeAspect="1"/>
          </p:cNvPicPr>
          <p:nvPr/>
        </p:nvPicPr>
        <p:blipFill rotWithShape="1">
          <a:blip r:embed="rId2"/>
          <a:srcRect r="31971" b="14372"/>
          <a:stretch/>
        </p:blipFill>
        <p:spPr>
          <a:xfrm>
            <a:off x="5444488" y="273844"/>
            <a:ext cx="3228457" cy="2843429"/>
          </a:xfrm>
          <a:prstGeom prst="rect">
            <a:avLst/>
          </a:prstGeom>
        </p:spPr>
      </p:pic>
    </p:spTree>
    <p:extLst>
      <p:ext uri="{BB962C8B-B14F-4D97-AF65-F5344CB8AC3E}">
        <p14:creationId xmlns:p14="http://schemas.microsoft.com/office/powerpoint/2010/main" val="3002417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WebGL API for texture</a:t>
            </a:r>
            <a:endParaRPr lang="ko-KR" altLang="en-US" dirty="0"/>
          </a:p>
        </p:txBody>
      </p:sp>
      <p:sp>
        <p:nvSpPr>
          <p:cNvPr id="3" name="내용 개체 틀 2"/>
          <p:cNvSpPr>
            <a:spLocks noGrp="1"/>
          </p:cNvSpPr>
          <p:nvPr>
            <p:ph idx="1"/>
          </p:nvPr>
        </p:nvSpPr>
        <p:spPr/>
        <p:txBody>
          <a:bodyPr/>
          <a:lstStyle/>
          <a:p>
            <a:r>
              <a:rPr lang="en-US" altLang="ko-KR" dirty="0"/>
              <a:t>Texture Object and Loading Texture</a:t>
            </a:r>
          </a:p>
          <a:p>
            <a:pPr lvl="1"/>
            <a:r>
              <a:rPr lang="en-US" altLang="ko-KR" strike="sngStrike" dirty="0">
                <a:latin typeface="나눔고딕코딩" panose="020D0009000000000000" pitchFamily="49" charset="-127"/>
                <a:ea typeface="나눔고딕코딩" panose="020D0009000000000000" pitchFamily="49" charset="-127"/>
              </a:rPr>
              <a:t>void </a:t>
            </a:r>
            <a:r>
              <a:rPr lang="en-US" altLang="ko-KR" strike="sngStrike" dirty="0" err="1">
                <a:latin typeface="나눔고딕코딩" panose="020D0009000000000000" pitchFamily="49" charset="-127"/>
                <a:ea typeface="나눔고딕코딩" panose="020D0009000000000000" pitchFamily="49" charset="-127"/>
              </a:rPr>
              <a:t>gl.genTextures</a:t>
            </a:r>
            <a:r>
              <a:rPr lang="en-US" altLang="ko-KR" strike="sngStrike" dirty="0">
                <a:latin typeface="나눔고딕코딩" panose="020D0009000000000000" pitchFamily="49" charset="-127"/>
                <a:ea typeface="나눔고딕코딩" panose="020D0009000000000000" pitchFamily="49" charset="-127"/>
              </a:rPr>
              <a:t>()</a:t>
            </a:r>
          </a:p>
          <a:p>
            <a:pPr lvl="1"/>
            <a:r>
              <a:rPr lang="en-US" altLang="ko-KR" sz="1500" strike="sngStrike" dirty="0"/>
              <a:t>n </a:t>
            </a:r>
            <a:r>
              <a:rPr lang="en-US" altLang="ko-KR" sz="1800" strike="sngStrike" dirty="0"/>
              <a:t>specifies the number of texture objects to generate</a:t>
            </a:r>
          </a:p>
          <a:p>
            <a:pPr lvl="1"/>
            <a:r>
              <a:rPr lang="en-US" altLang="ko-KR" strike="sngStrike" dirty="0">
                <a:latin typeface="나눔고딕코딩" panose="020D0009000000000000" pitchFamily="49" charset="-127"/>
                <a:ea typeface="나눔고딕코딩" panose="020D0009000000000000" pitchFamily="49" charset="-127"/>
              </a:rPr>
              <a:t>textures</a:t>
            </a:r>
            <a:r>
              <a:rPr lang="en-US" altLang="ko-KR" sz="1500" strike="sngStrike" dirty="0"/>
              <a:t> </a:t>
            </a:r>
            <a:r>
              <a:rPr lang="en-US" altLang="ko-KR" sz="1800" strike="sngStrike" dirty="0"/>
              <a:t>an array of unsigned integers that will hold </a:t>
            </a:r>
            <a:r>
              <a:rPr lang="en-US" altLang="ko-KR" sz="1500" strike="sngStrike" dirty="0"/>
              <a:t>n </a:t>
            </a:r>
            <a:r>
              <a:rPr lang="en-US" altLang="ko-KR" sz="1800" strike="sngStrike" dirty="0"/>
              <a:t>texture object IDs</a:t>
            </a:r>
          </a:p>
          <a:p>
            <a:pPr lvl="1"/>
            <a:r>
              <a:rPr lang="en-US" altLang="ko-KR" dirty="0">
                <a:latin typeface="나눔고딕코딩" panose="020D0009000000000000" pitchFamily="49" charset="-127"/>
                <a:ea typeface="나눔고딕코딩" panose="020D0009000000000000" pitchFamily="49" charset="-127"/>
              </a:rPr>
              <a:t>Object </a:t>
            </a:r>
            <a:r>
              <a:rPr lang="en-US" altLang="ko-KR" dirty="0" err="1">
                <a:latin typeface="나눔고딕코딩" panose="020D0009000000000000" pitchFamily="49" charset="-127"/>
                <a:ea typeface="나눔고딕코딩" panose="020D0009000000000000" pitchFamily="49" charset="-127"/>
              </a:rPr>
              <a:t>createTexture</a:t>
            </a:r>
            <a:r>
              <a:rPr lang="en-US" altLang="ko-KR" dirty="0">
                <a:latin typeface="나눔고딕코딩" panose="020D0009000000000000" pitchFamily="49" charset="-127"/>
                <a:ea typeface="나눔고딕코딩" panose="020D0009000000000000" pitchFamily="49" charset="-127"/>
              </a:rPr>
              <a:t>()</a:t>
            </a:r>
          </a:p>
          <a:p>
            <a:r>
              <a:rPr lang="en-US" altLang="ko-KR" dirty="0"/>
              <a:t>Delete Texture</a:t>
            </a:r>
          </a:p>
          <a:p>
            <a:pPr lvl="1"/>
            <a:r>
              <a:rPr lang="en-US" altLang="ko-KR" dirty="0" err="1">
                <a:latin typeface="나눔고딕코딩" panose="020D0009000000000000" pitchFamily="49" charset="-127"/>
                <a:ea typeface="나눔고딕코딩" panose="020D0009000000000000" pitchFamily="49" charset="-127"/>
              </a:rPr>
              <a:t>deleteTexture</a:t>
            </a:r>
            <a:r>
              <a:rPr lang="en-US" altLang="ko-KR" dirty="0">
                <a:latin typeface="나눔고딕코딩" panose="020D0009000000000000" pitchFamily="49" charset="-127"/>
                <a:ea typeface="나눔고딕코딩" panose="020D0009000000000000" pitchFamily="49" charset="-127"/>
              </a:rPr>
              <a:t>(Object texture)</a:t>
            </a:r>
          </a:p>
          <a:p>
            <a:pPr marL="342900" lvl="1" indent="0">
              <a:buNone/>
            </a:pPr>
            <a:endParaRPr lang="ko-KR" altLang="en-US" dirty="0">
              <a:latin typeface="나눔고딕코딩" panose="020D0009000000000000" pitchFamily="49" charset="-127"/>
              <a:ea typeface="나눔고딕코딩" panose="020D0009000000000000" pitchFamily="49" charset="-127"/>
            </a:endParaRPr>
          </a:p>
        </p:txBody>
      </p:sp>
    </p:spTree>
    <p:extLst>
      <p:ext uri="{BB962C8B-B14F-4D97-AF65-F5344CB8AC3E}">
        <p14:creationId xmlns:p14="http://schemas.microsoft.com/office/powerpoint/2010/main" val="1633424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WebGL API for texture</a:t>
            </a:r>
            <a:endParaRPr lang="ko-KR" altLang="en-US" dirty="0"/>
          </a:p>
        </p:txBody>
      </p:sp>
      <p:sp>
        <p:nvSpPr>
          <p:cNvPr id="3" name="내용 개체 틀 2"/>
          <p:cNvSpPr>
            <a:spLocks noGrp="1"/>
          </p:cNvSpPr>
          <p:nvPr>
            <p:ph idx="1"/>
          </p:nvPr>
        </p:nvSpPr>
        <p:spPr>
          <a:xfrm>
            <a:off x="628650" y="876299"/>
            <a:ext cx="7886700" cy="4136571"/>
          </a:xfrm>
        </p:spPr>
        <p:txBody>
          <a:bodyPr>
            <a:normAutofit/>
          </a:bodyPr>
          <a:lstStyle/>
          <a:p>
            <a:r>
              <a:rPr lang="en-US" altLang="ko-KR" dirty="0"/>
              <a:t>Bind Texture</a:t>
            </a:r>
          </a:p>
          <a:p>
            <a:pPr lvl="1"/>
            <a:r>
              <a:rPr lang="en-US" altLang="ko-KR" dirty="0">
                <a:latin typeface="나눔고딕코딩" panose="020D0009000000000000" pitchFamily="49" charset="-127"/>
                <a:ea typeface="나눔고딕코딩" panose="020D0009000000000000" pitchFamily="49" charset="-127"/>
              </a:rPr>
              <a:t>void </a:t>
            </a:r>
            <a:r>
              <a:rPr lang="en-US" altLang="ko-KR" dirty="0" err="1">
                <a:latin typeface="나눔고딕코딩" panose="020D0009000000000000" pitchFamily="49" charset="-127"/>
                <a:ea typeface="나눔고딕코딩" panose="020D0009000000000000" pitchFamily="49" charset="-127"/>
              </a:rPr>
              <a:t>gl.bindTextures</a:t>
            </a:r>
            <a:r>
              <a:rPr lang="en-US" altLang="ko-KR" dirty="0">
                <a:latin typeface="나눔고딕코딩" panose="020D0009000000000000" pitchFamily="49" charset="-127"/>
                <a:ea typeface="나눔고딕코딩" panose="020D0009000000000000" pitchFamily="49" charset="-127"/>
              </a:rPr>
              <a:t>(</a:t>
            </a:r>
            <a:r>
              <a:rPr lang="en-US" altLang="ko-KR" dirty="0" err="1">
                <a:latin typeface="나눔고딕코딩" panose="020D0009000000000000" pitchFamily="49" charset="-127"/>
                <a:ea typeface="나눔고딕코딩" panose="020D0009000000000000" pitchFamily="49" charset="-127"/>
              </a:rPr>
              <a:t>Glenum</a:t>
            </a:r>
            <a:r>
              <a:rPr lang="en-US" altLang="ko-KR" dirty="0">
                <a:latin typeface="나눔고딕코딩" panose="020D0009000000000000" pitchFamily="49" charset="-127"/>
                <a:ea typeface="나눔고딕코딩" panose="020D0009000000000000" pitchFamily="49" charset="-127"/>
              </a:rPr>
              <a:t> target, </a:t>
            </a:r>
            <a:r>
              <a:rPr lang="en-US" altLang="ko-KR" dirty="0" err="1">
                <a:latin typeface="나눔고딕코딩" panose="020D0009000000000000" pitchFamily="49" charset="-127"/>
                <a:ea typeface="나눔고딕코딩" panose="020D0009000000000000" pitchFamily="49" charset="-127"/>
              </a:rPr>
              <a:t>Gluint</a:t>
            </a:r>
            <a:r>
              <a:rPr lang="en-US" altLang="ko-KR" dirty="0">
                <a:latin typeface="나눔고딕코딩" panose="020D0009000000000000" pitchFamily="49" charset="-127"/>
                <a:ea typeface="나눔고딕코딩" panose="020D0009000000000000" pitchFamily="49" charset="-127"/>
              </a:rPr>
              <a:t> texture)</a:t>
            </a:r>
          </a:p>
          <a:p>
            <a:pPr lvl="1"/>
            <a:r>
              <a:rPr lang="en-US" altLang="ko-KR" dirty="0">
                <a:latin typeface="나눔고딕코딩" panose="020D0009000000000000" pitchFamily="49" charset="-127"/>
                <a:ea typeface="나눔고딕코딩" panose="020D0009000000000000" pitchFamily="49" charset="-127"/>
              </a:rPr>
              <a:t>target -</a:t>
            </a:r>
            <a:r>
              <a:rPr lang="en-US" altLang="ko-KR" sz="1500" dirty="0"/>
              <a:t> </a:t>
            </a:r>
            <a:r>
              <a:rPr lang="en-US" altLang="ko-KR" sz="1800" dirty="0"/>
              <a:t>bind the texture object to target GL_TEXTURE_2D or GL_TEXTURE_CUBE_MAP</a:t>
            </a:r>
          </a:p>
          <a:p>
            <a:pPr lvl="1"/>
            <a:r>
              <a:rPr lang="en-US" altLang="ko-KR" dirty="0">
                <a:latin typeface="나눔고딕코딩" panose="020D0009000000000000" pitchFamily="49" charset="-127"/>
                <a:ea typeface="나눔고딕코딩" panose="020D0009000000000000" pitchFamily="49" charset="-127"/>
              </a:rPr>
              <a:t>texture -</a:t>
            </a:r>
            <a:r>
              <a:rPr lang="en-US" altLang="ko-KR" sz="1500" dirty="0"/>
              <a:t> </a:t>
            </a:r>
            <a:r>
              <a:rPr lang="en-US" altLang="ko-KR" sz="1800" dirty="0"/>
              <a:t>the handle to the texture object to bind</a:t>
            </a:r>
          </a:p>
          <a:p>
            <a:r>
              <a:rPr lang="en-US" altLang="ko-KR" dirty="0"/>
              <a:t>Load Image to Texture </a:t>
            </a:r>
            <a:r>
              <a:rPr lang="en-US" altLang="ko-KR" dirty="0">
                <a:solidFill>
                  <a:srgbClr val="FFC000"/>
                </a:solidFill>
              </a:rPr>
              <a:t>(with Data)</a:t>
            </a:r>
          </a:p>
          <a:p>
            <a:pPr lvl="1"/>
            <a:r>
              <a:rPr lang="en-US" altLang="ko-KR" dirty="0">
                <a:latin typeface="나눔고딕코딩" panose="020D0009000000000000" pitchFamily="49" charset="-127"/>
                <a:ea typeface="나눔고딕코딩" panose="020D0009000000000000" pitchFamily="49" charset="-127"/>
              </a:rPr>
              <a:t>void texImage2D(</a:t>
            </a:r>
            <a:r>
              <a:rPr lang="en-US" altLang="ko-KR" dirty="0" err="1">
                <a:latin typeface="나눔고딕코딩" panose="020D0009000000000000" pitchFamily="49" charset="-127"/>
                <a:ea typeface="나눔고딕코딩" panose="020D0009000000000000" pitchFamily="49" charset="-127"/>
              </a:rPr>
              <a:t>enum</a:t>
            </a:r>
            <a:r>
              <a:rPr lang="en-US" altLang="ko-KR" dirty="0">
                <a:latin typeface="나눔고딕코딩" panose="020D0009000000000000" pitchFamily="49" charset="-127"/>
                <a:ea typeface="나눔고딕코딩" panose="020D0009000000000000" pitchFamily="49" charset="-127"/>
              </a:rPr>
              <a:t> target, int level, </a:t>
            </a:r>
            <a:r>
              <a:rPr lang="en-US" altLang="ko-KR" sz="1800" dirty="0" err="1">
                <a:solidFill>
                  <a:schemeClr val="tx1"/>
                </a:solidFill>
                <a:latin typeface="나눔고딕코딩" panose="020D0009000000000000" pitchFamily="49" charset="-127"/>
                <a:ea typeface="나눔고딕코딩" panose="020D0009000000000000" pitchFamily="49" charset="-127"/>
              </a:rPr>
              <a:t>enum</a:t>
            </a:r>
            <a:r>
              <a:rPr lang="en-US" altLang="ko-KR" sz="1800" dirty="0">
                <a:solidFill>
                  <a:schemeClr val="tx1"/>
                </a:solidFill>
                <a:latin typeface="나눔고딕코딩" panose="020D0009000000000000" pitchFamily="49" charset="-127"/>
                <a:ea typeface="나눔고딕코딩" panose="020D0009000000000000" pitchFamily="49" charset="-127"/>
              </a:rPr>
              <a:t> </a:t>
            </a:r>
            <a:r>
              <a:rPr lang="en-US" altLang="ko-KR" sz="1800" dirty="0" err="1">
                <a:solidFill>
                  <a:schemeClr val="tx1"/>
                </a:solidFill>
                <a:latin typeface="나눔고딕코딩" panose="020D0009000000000000" pitchFamily="49" charset="-127"/>
                <a:ea typeface="나눔고딕코딩" panose="020D0009000000000000" pitchFamily="49" charset="-127"/>
              </a:rPr>
              <a:t>internalformat</a:t>
            </a:r>
            <a:r>
              <a:rPr lang="en-US" altLang="ko-KR" sz="1800" dirty="0">
                <a:solidFill>
                  <a:schemeClr val="tx1"/>
                </a:solidFill>
                <a:latin typeface="나눔고딕코딩" panose="020D0009000000000000" pitchFamily="49" charset="-127"/>
                <a:ea typeface="나눔고딕코딩" panose="020D0009000000000000" pitchFamily="49" charset="-127"/>
              </a:rPr>
              <a:t>, long width, long height, int border, </a:t>
            </a:r>
            <a:r>
              <a:rPr lang="en-US" altLang="ko-KR" sz="1800" dirty="0" err="1">
                <a:solidFill>
                  <a:schemeClr val="tx1"/>
                </a:solidFill>
                <a:latin typeface="나눔고딕코딩" panose="020D0009000000000000" pitchFamily="49" charset="-127"/>
                <a:ea typeface="나눔고딕코딩" panose="020D0009000000000000" pitchFamily="49" charset="-127"/>
              </a:rPr>
              <a:t>enum</a:t>
            </a:r>
            <a:r>
              <a:rPr lang="en-US" altLang="ko-KR" sz="1800" dirty="0">
                <a:solidFill>
                  <a:schemeClr val="tx1"/>
                </a:solidFill>
                <a:latin typeface="나눔고딕코딩" panose="020D0009000000000000" pitchFamily="49" charset="-127"/>
                <a:ea typeface="나눔고딕코딩" panose="020D0009000000000000" pitchFamily="49" charset="-127"/>
              </a:rPr>
              <a:t> format, </a:t>
            </a:r>
            <a:r>
              <a:rPr lang="en-US" altLang="ko-KR" sz="1800" dirty="0" err="1">
                <a:solidFill>
                  <a:schemeClr val="tx1"/>
                </a:solidFill>
                <a:latin typeface="나눔고딕코딩" panose="020D0009000000000000" pitchFamily="49" charset="-127"/>
                <a:ea typeface="나눔고딕코딩" panose="020D0009000000000000" pitchFamily="49" charset="-127"/>
              </a:rPr>
              <a:t>enum</a:t>
            </a:r>
            <a:r>
              <a:rPr lang="en-US" altLang="ko-KR" sz="1800" dirty="0">
                <a:solidFill>
                  <a:schemeClr val="tx1"/>
                </a:solidFill>
                <a:latin typeface="나눔고딕코딩" panose="020D0009000000000000" pitchFamily="49" charset="-127"/>
                <a:ea typeface="나눔고딕코딩" panose="020D0009000000000000" pitchFamily="49" charset="-127"/>
              </a:rPr>
              <a:t> type, Object pixels)</a:t>
            </a:r>
          </a:p>
          <a:p>
            <a:pPr lvl="2"/>
            <a:r>
              <a:rPr lang="fr-FR" altLang="ko-KR" i="1" dirty="0">
                <a:latin typeface="나눔고딕코딩" panose="020D0009000000000000" pitchFamily="49" charset="-127"/>
                <a:ea typeface="나눔고딕코딩" panose="020D0009000000000000" pitchFamily="49" charset="-127"/>
              </a:rPr>
              <a:t>target: TEXTURE_2D, TEXTURE_CUBE_MAP_POSITIVE_{X,Y,Z},  </a:t>
            </a:r>
            <a:r>
              <a:rPr lang="en-US" altLang="ko-KR" i="1" dirty="0">
                <a:latin typeface="나눔고딕코딩" panose="020D0009000000000000" pitchFamily="49" charset="-127"/>
                <a:ea typeface="나눔고딕코딩" panose="020D0009000000000000" pitchFamily="49" charset="-127"/>
              </a:rPr>
              <a:t>TEXTURE_CUBE_MAP_NEGATIVE_{X,Y,Z} </a:t>
            </a:r>
          </a:p>
          <a:p>
            <a:pPr lvl="2"/>
            <a:r>
              <a:rPr lang="fr-FR" altLang="ko-KR" i="1" dirty="0">
                <a:latin typeface="나눔고딕코딩" panose="020D0009000000000000" pitchFamily="49" charset="-127"/>
                <a:ea typeface="나눔고딕코딩" panose="020D0009000000000000" pitchFamily="49" charset="-127"/>
              </a:rPr>
              <a:t>format: ALPHA, RGB, RGBA, LUMINANCE, LUMINANCE_ALPHA</a:t>
            </a:r>
          </a:p>
          <a:p>
            <a:pPr lvl="2"/>
            <a:r>
              <a:rPr lang="en-US" altLang="ko-KR" i="1" dirty="0">
                <a:latin typeface="나눔고딕코딩" panose="020D0009000000000000" pitchFamily="49" charset="-127"/>
                <a:ea typeface="나눔고딕코딩" panose="020D0009000000000000" pitchFamily="49" charset="-127"/>
              </a:rPr>
              <a:t>type</a:t>
            </a:r>
            <a:r>
              <a:rPr lang="en-US" altLang="ko-KR" dirty="0">
                <a:latin typeface="나눔고딕코딩" panose="020D0009000000000000" pitchFamily="49" charset="-127"/>
                <a:ea typeface="나눔고딕코딩" panose="020D0009000000000000" pitchFamily="49" charset="-127"/>
              </a:rPr>
              <a:t>: UNSIGNED_BYTE, UNSIGNED_SHORT_5_6_5, UNSIGNED_SHORT_4_4_4_4, UNSIGNED_SHORT_5_5_5_1</a:t>
            </a:r>
            <a:endParaRPr lang="ko-KR" altLang="en-US" dirty="0">
              <a:latin typeface="나눔고딕코딩" panose="020D0009000000000000" pitchFamily="49" charset="-127"/>
              <a:ea typeface="나눔고딕코딩" panose="020D0009000000000000" pitchFamily="49" charset="-127"/>
            </a:endParaRPr>
          </a:p>
        </p:txBody>
      </p:sp>
    </p:spTree>
    <p:extLst>
      <p:ext uri="{BB962C8B-B14F-4D97-AF65-F5344CB8AC3E}">
        <p14:creationId xmlns:p14="http://schemas.microsoft.com/office/powerpoint/2010/main" val="30432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DD56DE-5A39-4F1B-83C3-E62546E6CF02}"/>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11CB7948-2FA1-470D-B905-245CDE99B26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0"/>
            <a:ext cx="9144000" cy="5140990"/>
          </a:xfrm>
        </p:spPr>
      </p:pic>
      <p:pic>
        <p:nvPicPr>
          <p:cNvPr id="4" name="19th Floor_5sec">
            <a:hlinkClick r:id="" action="ppaction://media"/>
            <a:extLst>
              <a:ext uri="{FF2B5EF4-FFF2-40B4-BE49-F238E27FC236}">
                <a16:creationId xmlns:a16="http://schemas.microsoft.com/office/drawing/2014/main" id="{A15257F4-4B45-4548-8245-545E0003B3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5542831"/>
            <a:ext cx="406400" cy="406400"/>
          </a:xfrm>
          <a:prstGeom prst="rect">
            <a:avLst/>
          </a:prstGeom>
        </p:spPr>
      </p:pic>
    </p:spTree>
    <p:extLst>
      <p:ext uri="{BB962C8B-B14F-4D97-AF65-F5344CB8AC3E}">
        <p14:creationId xmlns:p14="http://schemas.microsoft.com/office/powerpoint/2010/main" val="274708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mediacall" presetSubtype="0" fill="hold" nodeType="withEffect">
                                  <p:stCondLst>
                                    <p:cond delay="0"/>
                                  </p:stCondLst>
                                  <p:childTnLst>
                                    <p:cmd type="call" cmd="playFrom(0.0)">
                                      <p:cBhvr>
                                        <p:cTn id="9" dur="5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WebGL API for texture</a:t>
            </a:r>
            <a:endParaRPr lang="ko-KR" altLang="en-US" dirty="0"/>
          </a:p>
        </p:txBody>
      </p:sp>
      <p:sp>
        <p:nvSpPr>
          <p:cNvPr id="3" name="내용 개체 틀 2"/>
          <p:cNvSpPr>
            <a:spLocks noGrp="1"/>
          </p:cNvSpPr>
          <p:nvPr>
            <p:ph idx="1"/>
          </p:nvPr>
        </p:nvSpPr>
        <p:spPr>
          <a:xfrm>
            <a:off x="628650" y="876299"/>
            <a:ext cx="7886700" cy="4038601"/>
          </a:xfrm>
        </p:spPr>
        <p:txBody>
          <a:bodyPr>
            <a:normAutofit/>
          </a:bodyPr>
          <a:lstStyle/>
          <a:p>
            <a:r>
              <a:rPr lang="en-US" altLang="ko-KR" dirty="0"/>
              <a:t>Load Image to Texture </a:t>
            </a:r>
            <a:r>
              <a:rPr lang="en-US" altLang="ko-KR" dirty="0">
                <a:solidFill>
                  <a:srgbClr val="FFC000"/>
                </a:solidFill>
              </a:rPr>
              <a:t>(with Object)</a:t>
            </a:r>
          </a:p>
          <a:p>
            <a:pPr lvl="1"/>
            <a:r>
              <a:rPr lang="en-US" altLang="ko-KR" dirty="0">
                <a:latin typeface="나눔고딕코딩" panose="020D0009000000000000" pitchFamily="49" charset="-127"/>
                <a:ea typeface="나눔고딕코딩" panose="020D0009000000000000" pitchFamily="49" charset="-127"/>
              </a:rPr>
              <a:t>void texImage2D(</a:t>
            </a:r>
            <a:r>
              <a:rPr lang="en-US" altLang="ko-KR" dirty="0" err="1">
                <a:latin typeface="나눔고딕코딩" panose="020D0009000000000000" pitchFamily="49" charset="-127"/>
                <a:ea typeface="나눔고딕코딩" panose="020D0009000000000000" pitchFamily="49" charset="-127"/>
              </a:rPr>
              <a:t>enum</a:t>
            </a:r>
            <a:r>
              <a:rPr lang="en-US" altLang="ko-KR" dirty="0">
                <a:latin typeface="나눔고딕코딩" panose="020D0009000000000000" pitchFamily="49" charset="-127"/>
                <a:ea typeface="나눔고딕코딩" panose="020D0009000000000000" pitchFamily="49" charset="-127"/>
              </a:rPr>
              <a:t> target, int level, </a:t>
            </a:r>
            <a:r>
              <a:rPr lang="en-US" altLang="ko-KR" dirty="0" err="1">
                <a:latin typeface="나눔고딕코딩" panose="020D0009000000000000" pitchFamily="49" charset="-127"/>
                <a:ea typeface="나눔고딕코딩" panose="020D0009000000000000" pitchFamily="49" charset="-127"/>
              </a:rPr>
              <a:t>enum</a:t>
            </a:r>
            <a:r>
              <a:rPr lang="en-US" altLang="ko-KR" dirty="0">
                <a:latin typeface="나눔고딕코딩" panose="020D0009000000000000" pitchFamily="49" charset="-127"/>
                <a:ea typeface="나눔고딕코딩" panose="020D0009000000000000" pitchFamily="49" charset="-127"/>
              </a:rPr>
              <a:t> </a:t>
            </a:r>
            <a:r>
              <a:rPr lang="en-US" altLang="ko-KR" dirty="0" err="1">
                <a:latin typeface="나눔고딕코딩" panose="020D0009000000000000" pitchFamily="49" charset="-127"/>
                <a:ea typeface="나눔고딕코딩" panose="020D0009000000000000" pitchFamily="49" charset="-127"/>
              </a:rPr>
              <a:t>internalformat</a:t>
            </a:r>
            <a:r>
              <a:rPr lang="en-US" altLang="ko-KR" dirty="0">
                <a:latin typeface="나눔고딕코딩" panose="020D0009000000000000" pitchFamily="49" charset="-127"/>
                <a:ea typeface="나눔고딕코딩" panose="020D0009000000000000" pitchFamily="49" charset="-127"/>
              </a:rPr>
              <a:t>, </a:t>
            </a:r>
            <a:r>
              <a:rPr lang="en-US" altLang="ko-KR" dirty="0" err="1">
                <a:latin typeface="나눔고딕코딩" panose="020D0009000000000000" pitchFamily="49" charset="-127"/>
                <a:ea typeface="나눔고딕코딩" panose="020D0009000000000000" pitchFamily="49" charset="-127"/>
              </a:rPr>
              <a:t>enum</a:t>
            </a:r>
            <a:r>
              <a:rPr lang="en-US" altLang="ko-KR" dirty="0">
                <a:latin typeface="나눔고딕코딩" panose="020D0009000000000000" pitchFamily="49" charset="-127"/>
                <a:ea typeface="나눔고딕코딩" panose="020D0009000000000000" pitchFamily="49" charset="-127"/>
              </a:rPr>
              <a:t> format, </a:t>
            </a:r>
            <a:r>
              <a:rPr lang="en-US" altLang="ko-KR" dirty="0" err="1">
                <a:latin typeface="나눔고딕코딩" panose="020D0009000000000000" pitchFamily="49" charset="-127"/>
                <a:ea typeface="나눔고딕코딩" panose="020D0009000000000000" pitchFamily="49" charset="-127"/>
              </a:rPr>
              <a:t>enum</a:t>
            </a:r>
            <a:r>
              <a:rPr lang="en-US" altLang="ko-KR" dirty="0">
                <a:latin typeface="나눔고딕코딩" panose="020D0009000000000000" pitchFamily="49" charset="-127"/>
                <a:ea typeface="나눔고딕코딩" panose="020D0009000000000000" pitchFamily="49" charset="-127"/>
              </a:rPr>
              <a:t> type, Object object)</a:t>
            </a:r>
          </a:p>
          <a:p>
            <a:pPr lvl="2"/>
            <a:r>
              <a:rPr lang="fr-FR" altLang="ko-KR" i="1" dirty="0">
                <a:latin typeface="나눔고딕코딩" panose="020D0009000000000000" pitchFamily="49" charset="-127"/>
                <a:ea typeface="나눔고딕코딩" panose="020D0009000000000000" pitchFamily="49" charset="-127"/>
              </a:rPr>
              <a:t>target: TEXTURE_2D, TEXTURE_CUBE_MAP_POSITIVE_{X,Y,Z},  </a:t>
            </a:r>
            <a:r>
              <a:rPr lang="en-US" altLang="ko-KR" i="1" dirty="0">
                <a:latin typeface="나눔고딕코딩" panose="020D0009000000000000" pitchFamily="49" charset="-127"/>
                <a:ea typeface="나눔고딕코딩" panose="020D0009000000000000" pitchFamily="49" charset="-127"/>
              </a:rPr>
              <a:t>TEXTURE_CUBE_MAP_NEGATIVE_{X,Y,Z} </a:t>
            </a:r>
          </a:p>
          <a:p>
            <a:pPr lvl="2"/>
            <a:r>
              <a:rPr lang="fr-FR" altLang="ko-KR" i="1" dirty="0">
                <a:latin typeface="나눔고딕코딩" panose="020D0009000000000000" pitchFamily="49" charset="-127"/>
                <a:ea typeface="나눔고딕코딩" panose="020D0009000000000000" pitchFamily="49" charset="-127"/>
              </a:rPr>
              <a:t>format: ALPHA, RGB, RGBA, LUMINANCE, LUMINANCE_ALPHA</a:t>
            </a:r>
          </a:p>
          <a:p>
            <a:pPr lvl="2"/>
            <a:r>
              <a:rPr lang="en-US" altLang="ko-KR" i="1" dirty="0">
                <a:latin typeface="나눔고딕코딩" panose="020D0009000000000000" pitchFamily="49" charset="-127"/>
                <a:ea typeface="나눔고딕코딩" panose="020D0009000000000000" pitchFamily="49" charset="-127"/>
              </a:rPr>
              <a:t>type</a:t>
            </a:r>
            <a:r>
              <a:rPr lang="en-US" altLang="ko-KR" dirty="0">
                <a:latin typeface="나눔고딕코딩" panose="020D0009000000000000" pitchFamily="49" charset="-127"/>
                <a:ea typeface="나눔고딕코딩" panose="020D0009000000000000" pitchFamily="49" charset="-127"/>
              </a:rPr>
              <a:t>: UNSIGNED_BYTE, UNSIGNED_SHORT_5_6_5, UNSIGNED_SHORT_4_4_4_4, UNSIGNED_SHORT_5_5_5_1</a:t>
            </a:r>
          </a:p>
          <a:p>
            <a:pPr lvl="2"/>
            <a:r>
              <a:rPr lang="en-US" altLang="ko-KR" dirty="0">
                <a:latin typeface="나눔고딕코딩" panose="020D0009000000000000" pitchFamily="49" charset="-127"/>
                <a:ea typeface="나눔고딕코딩" panose="020D0009000000000000" pitchFamily="49" charset="-127"/>
              </a:rPr>
              <a:t>object: pixels of type </a:t>
            </a:r>
            <a:r>
              <a:rPr lang="en-US" altLang="ko-KR" dirty="0" err="1">
                <a:latin typeface="나눔고딕코딩" panose="020D0009000000000000" pitchFamily="49" charset="-127"/>
                <a:ea typeface="나눔고딕코딩" panose="020D0009000000000000" pitchFamily="49" charset="-127"/>
              </a:rPr>
              <a:t>ImageData</a:t>
            </a:r>
            <a:r>
              <a:rPr lang="en-US" altLang="ko-KR" dirty="0">
                <a:latin typeface="나눔고딕코딩" panose="020D0009000000000000" pitchFamily="49" charset="-127"/>
                <a:ea typeface="나눔고딕코딩" panose="020D0009000000000000" pitchFamily="49" charset="-127"/>
              </a:rPr>
              <a:t>, image of type </a:t>
            </a:r>
            <a:r>
              <a:rPr lang="en-US" altLang="ko-KR" dirty="0" err="1">
                <a:latin typeface="나눔고딕코딩" panose="020D0009000000000000" pitchFamily="49" charset="-127"/>
                <a:ea typeface="나눔고딕코딩" panose="020D0009000000000000" pitchFamily="49" charset="-127"/>
              </a:rPr>
              <a:t>HTMLImageElement</a:t>
            </a:r>
            <a:r>
              <a:rPr lang="en-US" altLang="ko-KR" dirty="0">
                <a:latin typeface="나눔고딕코딩" panose="020D0009000000000000" pitchFamily="49" charset="-127"/>
                <a:ea typeface="나눔고딕코딩" panose="020D0009000000000000" pitchFamily="49" charset="-127"/>
              </a:rPr>
              <a:t>,</a:t>
            </a:r>
            <a:br>
              <a:rPr lang="en-US" altLang="ko-KR" dirty="0">
                <a:latin typeface="나눔고딕코딩" panose="020D0009000000000000" pitchFamily="49" charset="-127"/>
                <a:ea typeface="나눔고딕코딩" panose="020D0009000000000000" pitchFamily="49" charset="-127"/>
              </a:rPr>
            </a:br>
            <a:r>
              <a:rPr lang="en-US" altLang="ko-KR" dirty="0">
                <a:latin typeface="나눔고딕코딩" panose="020D0009000000000000" pitchFamily="49" charset="-127"/>
                <a:ea typeface="나눔고딕코딩" panose="020D0009000000000000" pitchFamily="49" charset="-127"/>
              </a:rPr>
              <a:t>canvas of type </a:t>
            </a:r>
            <a:r>
              <a:rPr lang="en-US" altLang="ko-KR" dirty="0" err="1">
                <a:latin typeface="나눔고딕코딩" panose="020D0009000000000000" pitchFamily="49" charset="-127"/>
                <a:ea typeface="나눔고딕코딩" panose="020D0009000000000000" pitchFamily="49" charset="-127"/>
              </a:rPr>
              <a:t>HTMLCanvasElement</a:t>
            </a:r>
            <a:r>
              <a:rPr lang="en-US" altLang="ko-KR" dirty="0">
                <a:latin typeface="나눔고딕코딩" panose="020D0009000000000000" pitchFamily="49" charset="-127"/>
                <a:ea typeface="나눔고딕코딩" panose="020D0009000000000000" pitchFamily="49" charset="-127"/>
              </a:rPr>
              <a:t>, video of type </a:t>
            </a:r>
            <a:r>
              <a:rPr lang="en-US" altLang="ko-KR" dirty="0" err="1">
                <a:latin typeface="나눔고딕코딩" panose="020D0009000000000000" pitchFamily="49" charset="-127"/>
                <a:ea typeface="나눔고딕코딩" panose="020D0009000000000000" pitchFamily="49" charset="-127"/>
              </a:rPr>
              <a:t>HTMLVideoElement</a:t>
            </a:r>
            <a:endParaRPr lang="ko-KR" altLang="en-US" dirty="0">
              <a:latin typeface="나눔고딕코딩" panose="020D0009000000000000" pitchFamily="49" charset="-127"/>
              <a:ea typeface="나눔고딕코딩" panose="020D0009000000000000" pitchFamily="49" charset="-127"/>
            </a:endParaRPr>
          </a:p>
        </p:txBody>
      </p:sp>
    </p:spTree>
    <p:extLst>
      <p:ext uri="{BB962C8B-B14F-4D97-AF65-F5344CB8AC3E}">
        <p14:creationId xmlns:p14="http://schemas.microsoft.com/office/powerpoint/2010/main" val="2800195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Texture Filtering and </a:t>
            </a:r>
            <a:r>
              <a:rPr lang="en-US" altLang="ko-KR" dirty="0" err="1"/>
              <a:t>Mipmapping</a:t>
            </a:r>
            <a:endParaRPr lang="ko-KR" altLang="en-US"/>
          </a:p>
        </p:txBody>
      </p:sp>
      <p:pic>
        <p:nvPicPr>
          <p:cNvPr id="1026" name="Picture 2" descr="http://img.tomshardware.com/us/2004/06/03/ati/pic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71" y="1112737"/>
            <a:ext cx="4226381" cy="2865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habibs.files.wordpress.com/2008/04/level_of_detail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309" y="1112737"/>
            <a:ext cx="3918926" cy="1880834"/>
          </a:xfrm>
          <a:prstGeom prst="rect">
            <a:avLst/>
          </a:prstGeom>
          <a:noFill/>
          <a:extLst>
            <a:ext uri="{909E8E84-426E-40DD-AFC4-6F175D3DCCD1}">
              <a14:hiddenFill xmlns:a14="http://schemas.microsoft.com/office/drawing/2010/main">
                <a:solidFill>
                  <a:srgbClr val="FFFFFF"/>
                </a:solidFill>
              </a14:hiddenFill>
            </a:ext>
          </a:extLst>
        </p:spPr>
      </p:pic>
      <p:sp>
        <p:nvSpPr>
          <p:cNvPr id="5" name="내용 개체 틀 2">
            <a:extLst>
              <a:ext uri="{FF2B5EF4-FFF2-40B4-BE49-F238E27FC236}">
                <a16:creationId xmlns:a16="http://schemas.microsoft.com/office/drawing/2014/main" id="{E6802007-E070-4A2A-AAC0-D7CEE33A7DF2}"/>
              </a:ext>
            </a:extLst>
          </p:cNvPr>
          <p:cNvSpPr>
            <a:spLocks noGrp="1"/>
          </p:cNvSpPr>
          <p:nvPr>
            <p:ph idx="1"/>
          </p:nvPr>
        </p:nvSpPr>
        <p:spPr>
          <a:xfrm>
            <a:off x="628650" y="4124928"/>
            <a:ext cx="7886700" cy="944783"/>
          </a:xfrm>
        </p:spPr>
        <p:txBody>
          <a:bodyPr>
            <a:normAutofit/>
          </a:bodyPr>
          <a:lstStyle/>
          <a:p>
            <a:r>
              <a:rPr lang="en-US" altLang="ko-KR" sz="1350" dirty="0">
                <a:latin typeface="+mj-ea"/>
                <a:ea typeface="+mj-ea"/>
              </a:rPr>
              <a:t>Automatic </a:t>
            </a:r>
            <a:r>
              <a:rPr lang="en-US" altLang="ko-KR" sz="1350" dirty="0" err="1">
                <a:latin typeface="+mj-ea"/>
                <a:ea typeface="+mj-ea"/>
              </a:rPr>
              <a:t>Mipmap</a:t>
            </a:r>
            <a:r>
              <a:rPr lang="en-US" altLang="ko-KR" sz="1350" dirty="0">
                <a:latin typeface="+mj-ea"/>
                <a:ea typeface="+mj-ea"/>
              </a:rPr>
              <a:t> Generation</a:t>
            </a:r>
          </a:p>
          <a:p>
            <a:pPr lvl="1"/>
            <a:r>
              <a:rPr lang="en-US" altLang="ko-KR" sz="1500" dirty="0">
                <a:latin typeface="나눔고딕코딩" panose="020D0009000000000000" pitchFamily="49" charset="-127"/>
                <a:ea typeface="나눔고딕코딩" panose="020D0009000000000000" pitchFamily="49" charset="-127"/>
              </a:rPr>
              <a:t>void </a:t>
            </a:r>
            <a:r>
              <a:rPr lang="en-US" altLang="ko-KR" sz="1500" dirty="0" err="1">
                <a:latin typeface="나눔고딕코딩" panose="020D0009000000000000" pitchFamily="49" charset="-127"/>
                <a:ea typeface="나눔고딕코딩" panose="020D0009000000000000" pitchFamily="49" charset="-127"/>
              </a:rPr>
              <a:t>generateMipmap</a:t>
            </a:r>
            <a:r>
              <a:rPr lang="en-US" altLang="ko-KR" sz="1500" dirty="0">
                <a:latin typeface="나눔고딕코딩" panose="020D0009000000000000" pitchFamily="49" charset="-127"/>
                <a:ea typeface="나눔고딕코딩" panose="020D0009000000000000" pitchFamily="49" charset="-127"/>
              </a:rPr>
              <a:t>(</a:t>
            </a:r>
            <a:r>
              <a:rPr lang="en-US" altLang="ko-KR" sz="1500" dirty="0" err="1">
                <a:latin typeface="나눔고딕코딩" panose="020D0009000000000000" pitchFamily="49" charset="-127"/>
                <a:ea typeface="나눔고딕코딩" panose="020D0009000000000000" pitchFamily="49" charset="-127"/>
              </a:rPr>
              <a:t>Glenum</a:t>
            </a:r>
            <a:r>
              <a:rPr lang="en-US" altLang="ko-KR" sz="1500" dirty="0">
                <a:latin typeface="나눔고딕코딩" panose="020D0009000000000000" pitchFamily="49" charset="-127"/>
                <a:ea typeface="나눔고딕코딩" panose="020D0009000000000000" pitchFamily="49" charset="-127"/>
              </a:rPr>
              <a:t> target)</a:t>
            </a:r>
            <a:br>
              <a:rPr lang="en-US" altLang="ko-KR" sz="1500" dirty="0">
                <a:latin typeface="나눔고딕코딩" panose="020D0009000000000000" pitchFamily="49" charset="-127"/>
                <a:ea typeface="나눔고딕코딩" panose="020D0009000000000000" pitchFamily="49" charset="-127"/>
              </a:rPr>
            </a:br>
            <a:r>
              <a:rPr lang="en-US" altLang="ko-KR" sz="1500" dirty="0">
                <a:latin typeface="나눔고딕코딩" panose="020D0009000000000000" pitchFamily="49" charset="-127"/>
                <a:ea typeface="나눔고딕코딩" panose="020D0009000000000000" pitchFamily="49" charset="-127"/>
              </a:rPr>
              <a:t>target - GL_TEXTURE_2D or GL_TEXTURE_CUBE_MAP</a:t>
            </a:r>
            <a:endParaRPr lang="ko-KR" altLang="en-US" sz="1500" dirty="0">
              <a:latin typeface="나눔고딕코딩" panose="020D0009000000000000" pitchFamily="49" charset="-127"/>
              <a:ea typeface="나눔고딕코딩" panose="020D0009000000000000" pitchFamily="49" charset="-127"/>
            </a:endParaRPr>
          </a:p>
        </p:txBody>
      </p:sp>
      <p:sp>
        <p:nvSpPr>
          <p:cNvPr id="3" name="직사각형 2">
            <a:extLst>
              <a:ext uri="{FF2B5EF4-FFF2-40B4-BE49-F238E27FC236}">
                <a16:creationId xmlns:a16="http://schemas.microsoft.com/office/drawing/2014/main" id="{14E98F68-4AFE-4339-9F24-E252E526169C}"/>
              </a:ext>
            </a:extLst>
          </p:cNvPr>
          <p:cNvSpPr/>
          <p:nvPr/>
        </p:nvSpPr>
        <p:spPr>
          <a:xfrm>
            <a:off x="3654968" y="1164772"/>
            <a:ext cx="1238491" cy="773987"/>
          </a:xfrm>
          <a:prstGeom prst="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37019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Texture Filtering and </a:t>
            </a:r>
            <a:r>
              <a:rPr lang="en-US" altLang="ko-KR" dirty="0" err="1"/>
              <a:t>Mipmapping</a:t>
            </a:r>
            <a:endParaRPr lang="ko-KR" altLang="en-US"/>
          </a:p>
        </p:txBody>
      </p:sp>
      <p:sp>
        <p:nvSpPr>
          <p:cNvPr id="3" name="내용 개체 틀 2"/>
          <p:cNvSpPr>
            <a:spLocks noGrp="1"/>
          </p:cNvSpPr>
          <p:nvPr>
            <p:ph idx="1"/>
          </p:nvPr>
        </p:nvSpPr>
        <p:spPr/>
        <p:txBody>
          <a:bodyPr>
            <a:normAutofit/>
          </a:bodyPr>
          <a:lstStyle/>
          <a:p>
            <a:r>
              <a:rPr lang="en-US" altLang="ko-KR" sz="1350" dirty="0" err="1">
                <a:latin typeface="나눔고딕코딩" panose="020D0009000000000000" pitchFamily="49" charset="-127"/>
                <a:ea typeface="나눔고딕코딩" panose="020D0009000000000000" pitchFamily="49" charset="-127"/>
              </a:rPr>
              <a:t>gl.texParameter</a:t>
            </a:r>
            <a:r>
              <a:rPr lang="en-US" altLang="ko-KR" sz="1350" dirty="0">
                <a:latin typeface="나눔고딕코딩" panose="020D0009000000000000" pitchFamily="49" charset="-127"/>
                <a:ea typeface="나눔고딕코딩" panose="020D0009000000000000" pitchFamily="49" charset="-127"/>
              </a:rPr>
              <a:t>[fi]</a:t>
            </a:r>
            <a:r>
              <a:rPr lang="en-US" altLang="ko-KR" sz="1350" b="0" dirty="0">
                <a:latin typeface="나눔고딕코딩" panose="020D0009000000000000" pitchFamily="49" charset="-127"/>
                <a:ea typeface="나눔고딕코딩" panose="020D0009000000000000" pitchFamily="49" charset="-127"/>
              </a:rPr>
              <a:t>(target, </a:t>
            </a:r>
            <a:r>
              <a:rPr lang="en-US" altLang="ko-KR" sz="1350" b="0" dirty="0" err="1">
                <a:latin typeface="나눔고딕코딩" panose="020D0009000000000000" pitchFamily="49" charset="-127"/>
                <a:ea typeface="나눔고딕코딩" panose="020D0009000000000000" pitchFamily="49" charset="-127"/>
              </a:rPr>
              <a:t>pname</a:t>
            </a:r>
            <a:r>
              <a:rPr lang="en-US" altLang="ko-KR" sz="1350" b="0" dirty="0">
                <a:latin typeface="나눔고딕코딩" panose="020D0009000000000000" pitchFamily="49" charset="-127"/>
                <a:ea typeface="나눔고딕코딩" panose="020D0009000000000000" pitchFamily="49" charset="-127"/>
              </a:rPr>
              <a:t>, param)</a:t>
            </a:r>
            <a:br>
              <a:rPr lang="en-US" altLang="ko-KR" sz="1350" b="0" dirty="0">
                <a:latin typeface="나눔고딕코딩" panose="020D0009000000000000" pitchFamily="49" charset="-127"/>
                <a:ea typeface="나눔고딕코딩" panose="020D0009000000000000" pitchFamily="49" charset="-127"/>
              </a:rPr>
            </a:br>
            <a:r>
              <a:rPr lang="en-US" altLang="ko-KR" sz="1350" dirty="0" err="1">
                <a:latin typeface="나눔고딕코딩" panose="020D0009000000000000" pitchFamily="49" charset="-127"/>
                <a:ea typeface="나눔고딕코딩" panose="020D0009000000000000" pitchFamily="49" charset="-127"/>
              </a:rPr>
              <a:t>gl.texParameteri</a:t>
            </a:r>
            <a:r>
              <a:rPr lang="en-US" altLang="ko-KR" sz="1350" dirty="0">
                <a:latin typeface="나눔고딕코딩" panose="020D0009000000000000" pitchFamily="49" charset="-127"/>
                <a:ea typeface="나눔고딕코딩" panose="020D0009000000000000" pitchFamily="49" charset="-127"/>
              </a:rPr>
              <a:t>[fi]v</a:t>
            </a:r>
            <a:r>
              <a:rPr lang="en-US" altLang="ko-KR" sz="1350" b="0" dirty="0">
                <a:latin typeface="나눔고딕코딩" panose="020D0009000000000000" pitchFamily="49" charset="-127"/>
                <a:ea typeface="나눔고딕코딩" panose="020D0009000000000000" pitchFamily="49" charset="-127"/>
              </a:rPr>
              <a:t>(target, </a:t>
            </a:r>
            <a:r>
              <a:rPr lang="en-US" altLang="ko-KR" sz="1350" b="0" dirty="0" err="1">
                <a:latin typeface="나눔고딕코딩" panose="020D0009000000000000" pitchFamily="49" charset="-127"/>
                <a:ea typeface="나눔고딕코딩" panose="020D0009000000000000" pitchFamily="49" charset="-127"/>
              </a:rPr>
              <a:t>pname</a:t>
            </a:r>
            <a:r>
              <a:rPr lang="en-US" altLang="ko-KR" sz="1350" b="0" dirty="0">
                <a:latin typeface="나눔고딕코딩" panose="020D0009000000000000" pitchFamily="49" charset="-127"/>
                <a:ea typeface="나눔고딕코딩" panose="020D0009000000000000" pitchFamily="49" charset="-127"/>
              </a:rPr>
              <a:t>, *params)</a:t>
            </a:r>
          </a:p>
          <a:p>
            <a:pPr lvl="1"/>
            <a:r>
              <a:rPr lang="en-US" altLang="ko-KR" sz="1350" dirty="0">
                <a:latin typeface="나눔고딕코딩" panose="020D0009000000000000" pitchFamily="49" charset="-127"/>
                <a:ea typeface="나눔고딕코딩" panose="020D0009000000000000" pitchFamily="49" charset="-127"/>
              </a:rPr>
              <a:t>target – GL_TEXTURE_2D or GL_TEXTURE_CUBE_MAP</a:t>
            </a:r>
          </a:p>
          <a:p>
            <a:pPr lvl="1"/>
            <a:r>
              <a:rPr lang="en-US" altLang="ko-KR" sz="1350" dirty="0" err="1">
                <a:latin typeface="나눔고딕코딩" panose="020D0009000000000000" pitchFamily="49" charset="-127"/>
                <a:ea typeface="나눔고딕코딩" panose="020D0009000000000000" pitchFamily="49" charset="-127"/>
              </a:rPr>
              <a:t>pname</a:t>
            </a:r>
            <a:r>
              <a:rPr lang="en-US" altLang="ko-KR" sz="1350" dirty="0">
                <a:latin typeface="나눔고딕코딩" panose="020D0009000000000000" pitchFamily="49" charset="-127"/>
                <a:ea typeface="나눔고딕코딩" panose="020D0009000000000000" pitchFamily="49" charset="-127"/>
              </a:rPr>
              <a:t> &amp; </a:t>
            </a:r>
            <a:r>
              <a:rPr lang="en-US" altLang="ko-KR" sz="1350" dirty="0" err="1">
                <a:latin typeface="나눔고딕코딩" panose="020D0009000000000000" pitchFamily="49" charset="-127"/>
                <a:ea typeface="나눔고딕코딩" panose="020D0009000000000000" pitchFamily="49" charset="-127"/>
              </a:rPr>
              <a:t>params</a:t>
            </a:r>
            <a:endParaRPr lang="en-US" altLang="ko-KR" sz="1350" dirty="0">
              <a:latin typeface="나눔고딕코딩" panose="020D0009000000000000" pitchFamily="49" charset="-127"/>
              <a:ea typeface="나눔고딕코딩" panose="020D0009000000000000" pitchFamily="49" charset="-127"/>
            </a:endParaRPr>
          </a:p>
          <a:p>
            <a:pPr lvl="2"/>
            <a:r>
              <a:rPr lang="en-US" altLang="ko-KR" sz="1200" dirty="0">
                <a:latin typeface="나눔고딕코딩" panose="020D0009000000000000" pitchFamily="49" charset="-127"/>
                <a:ea typeface="나눔고딕코딩" panose="020D0009000000000000" pitchFamily="49" charset="-127"/>
              </a:rPr>
              <a:t>GL_TEXTURE_MAG_FILTER - GL_NEAREST or GL_LINEAR</a:t>
            </a:r>
          </a:p>
          <a:p>
            <a:pPr lvl="2"/>
            <a:r>
              <a:rPr lang="en-US" altLang="ko-KR" sz="1200" dirty="0">
                <a:latin typeface="나눔고딕코딩" panose="020D0009000000000000" pitchFamily="49" charset="-127"/>
                <a:ea typeface="나눔고딕코딩" panose="020D0009000000000000" pitchFamily="49" charset="-127"/>
              </a:rPr>
              <a:t>GL_TEXTURE_MIN_FILTER - GL_NEAREST or GL_LINEAR or GL_NEAREST_MIPMAP_NEAREST or GL_NEAREST_MIPMAP_LINEAR or GL_LINEAR_MIPMAP_NEAREST or GL_LINEAR_MIPMAP_LINEAR</a:t>
            </a:r>
          </a:p>
          <a:p>
            <a:pPr lvl="2"/>
            <a:r>
              <a:rPr lang="en-US" altLang="ko-KR" sz="1200" dirty="0">
                <a:latin typeface="나눔고딕코딩" panose="020D0009000000000000" pitchFamily="49" charset="-127"/>
                <a:ea typeface="나눔고딕코딩" panose="020D0009000000000000" pitchFamily="49" charset="-127"/>
              </a:rPr>
              <a:t>GL_TEXTURE_WRAP_S or WRAP_R - GL_REPEAT, GL_CLAMP_TO_EDGE, GL_MIRRORED_REPEAT</a:t>
            </a:r>
            <a:endParaRPr lang="ko-KR" altLang="en-US" sz="1200" dirty="0">
              <a:latin typeface="나눔고딕코딩" panose="020D0009000000000000" pitchFamily="49" charset="-127"/>
              <a:ea typeface="나눔고딕코딩" panose="020D0009000000000000" pitchFamily="49" charset="-127"/>
            </a:endParaRPr>
          </a:p>
          <a:p>
            <a:pPr lvl="1"/>
            <a:endParaRPr lang="ko-KR" altLang="en-US" sz="1350" dirty="0">
              <a:latin typeface="나눔고딕코딩" panose="020D0009000000000000" pitchFamily="49" charset="-127"/>
              <a:ea typeface="나눔고딕코딩" panose="020D0009000000000000" pitchFamily="49" charset="-127"/>
            </a:endParaRPr>
          </a:p>
        </p:txBody>
      </p:sp>
      <p:pic>
        <p:nvPicPr>
          <p:cNvPr id="2050" name="Picture 2" descr="https://encrypted-tbn0.gstatic.com/images?q=tbn:ANd9GcRPbClZfkMhIdSciFdSQtd-_DK9ZCmTtd3xfj3t9BwlwsOwL02p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161" y="1207168"/>
            <a:ext cx="1223254" cy="7964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open.gl/media/img/c3_clamp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04" y="3364933"/>
            <a:ext cx="5496200" cy="126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46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Simple Example :</a:t>
            </a:r>
            <a:br>
              <a:rPr lang="en-US" altLang="ko-KR" dirty="0"/>
            </a:br>
            <a:r>
              <a:rPr lang="en-US" altLang="ko-KR" dirty="0"/>
              <a:t>Vertex and Fragment Shader for Texture</a:t>
            </a:r>
            <a:endParaRPr lang="ko-KR" altLang="en-US" dirty="0"/>
          </a:p>
        </p:txBody>
      </p:sp>
      <p:sp>
        <p:nvSpPr>
          <p:cNvPr id="3" name="내용 개체 틀 2"/>
          <p:cNvSpPr>
            <a:spLocks noGrp="1"/>
          </p:cNvSpPr>
          <p:nvPr>
            <p:ph idx="1"/>
          </p:nvPr>
        </p:nvSpPr>
        <p:spPr>
          <a:xfrm>
            <a:off x="377511" y="1207168"/>
            <a:ext cx="7886700" cy="3425555"/>
          </a:xfrm>
        </p:spPr>
        <p:txBody>
          <a:bodyPr>
            <a:noAutofit/>
          </a:bodyPr>
          <a:lstStyle/>
          <a:p>
            <a:pPr marL="0" indent="0">
              <a:buNone/>
            </a:pPr>
            <a:r>
              <a:rPr lang="en-US" altLang="ko-KR" sz="1800" b="0" dirty="0">
                <a:latin typeface="나눔고딕코딩" panose="020D0009000000000000" pitchFamily="49" charset="-127"/>
                <a:ea typeface="나눔고딕코딩" panose="020D0009000000000000" pitchFamily="49" charset="-127"/>
              </a:rPr>
              <a:t>GLbyte vShaderStr[] =</a:t>
            </a:r>
          </a:p>
          <a:p>
            <a:pPr marL="300038" lvl="1" indent="0">
              <a:buNone/>
            </a:pPr>
            <a:r>
              <a:rPr lang="en-US" altLang="ko-KR" sz="1800" dirty="0">
                <a:latin typeface="나눔고딕코딩" panose="020D0009000000000000" pitchFamily="49" charset="-127"/>
                <a:ea typeface="나눔고딕코딩" panose="020D0009000000000000" pitchFamily="49" charset="-127"/>
              </a:rPr>
              <a:t>attribute vec4 a_position; </a:t>
            </a:r>
          </a:p>
          <a:p>
            <a:pPr marL="300038" lvl="1" indent="0">
              <a:buNone/>
            </a:pPr>
            <a:r>
              <a:rPr lang="en-US" altLang="ko-KR" sz="1800" dirty="0">
                <a:latin typeface="나눔고딕코딩" panose="020D0009000000000000" pitchFamily="49" charset="-127"/>
                <a:ea typeface="나눔고딕코딩" panose="020D0009000000000000" pitchFamily="49" charset="-127"/>
              </a:rPr>
              <a:t>attribute vec2 a_texCoord; </a:t>
            </a:r>
          </a:p>
          <a:p>
            <a:pPr marL="300038" lvl="1" indent="0">
              <a:buNone/>
            </a:pPr>
            <a:r>
              <a:rPr lang="en-US" altLang="ko-KR" sz="1800" dirty="0">
                <a:latin typeface="나눔고딕코딩" panose="020D0009000000000000" pitchFamily="49" charset="-127"/>
                <a:ea typeface="나눔고딕코딩" panose="020D0009000000000000" pitchFamily="49" charset="-127"/>
              </a:rPr>
              <a:t>varying vec2 v_texCoord; </a:t>
            </a:r>
          </a:p>
          <a:p>
            <a:pPr marL="300038" lvl="1" indent="0">
              <a:buNone/>
            </a:pPr>
            <a:r>
              <a:rPr lang="en-US" altLang="ko-KR" sz="1800" dirty="0">
                <a:latin typeface="나눔고딕코딩" panose="020D0009000000000000" pitchFamily="49" charset="-127"/>
                <a:ea typeface="나눔고딕코딩" panose="020D0009000000000000" pitchFamily="49" charset="-127"/>
              </a:rPr>
              <a:t>void main() </a:t>
            </a:r>
          </a:p>
          <a:p>
            <a:pPr marL="300038" lvl="1" indent="0">
              <a:buNone/>
            </a:pPr>
            <a:r>
              <a:rPr lang="en-US" altLang="ko-KR" sz="1800" dirty="0">
                <a:latin typeface="나눔고딕코딩" panose="020D0009000000000000" pitchFamily="49" charset="-127"/>
                <a:ea typeface="나눔고딕코딩" panose="020D0009000000000000" pitchFamily="49" charset="-127"/>
              </a:rPr>
              <a:t>{ </a:t>
            </a:r>
          </a:p>
          <a:p>
            <a:pPr marL="300038" lvl="1" indent="0">
              <a:buNone/>
            </a:pPr>
            <a:r>
              <a:rPr lang="en-US" altLang="ko-KR" sz="1800" dirty="0">
                <a:latin typeface="나눔고딕코딩" panose="020D0009000000000000" pitchFamily="49" charset="-127"/>
                <a:ea typeface="나눔고딕코딩" panose="020D0009000000000000" pitchFamily="49" charset="-127"/>
              </a:rPr>
              <a:t>  </a:t>
            </a:r>
            <a:r>
              <a:rPr lang="en-US" altLang="ko-KR" sz="1800" dirty="0" err="1">
                <a:latin typeface="나눔고딕코딩" panose="020D0009000000000000" pitchFamily="49" charset="-127"/>
                <a:ea typeface="나눔고딕코딩" panose="020D0009000000000000" pitchFamily="49" charset="-127"/>
              </a:rPr>
              <a:t>gl_Position</a:t>
            </a:r>
            <a:r>
              <a:rPr lang="en-US" altLang="ko-KR" sz="1800" dirty="0">
                <a:latin typeface="나눔고딕코딩" panose="020D0009000000000000" pitchFamily="49" charset="-127"/>
                <a:ea typeface="나눔고딕코딩" panose="020D0009000000000000" pitchFamily="49" charset="-127"/>
              </a:rPr>
              <a:t> = a_position; </a:t>
            </a:r>
          </a:p>
          <a:p>
            <a:pPr marL="300038" lvl="1" indent="0">
              <a:buNone/>
            </a:pPr>
            <a:r>
              <a:rPr lang="en-US" altLang="ko-KR" sz="1800" dirty="0">
                <a:latin typeface="나눔고딕코딩" panose="020D0009000000000000" pitchFamily="49" charset="-127"/>
                <a:ea typeface="나눔고딕코딩" panose="020D0009000000000000" pitchFamily="49" charset="-127"/>
              </a:rPr>
              <a:t>  </a:t>
            </a:r>
            <a:r>
              <a:rPr lang="en-US" altLang="ko-KR" sz="1800" dirty="0" err="1">
                <a:latin typeface="나눔고딕코딩" panose="020D0009000000000000" pitchFamily="49" charset="-127"/>
                <a:ea typeface="나눔고딕코딩" panose="020D0009000000000000" pitchFamily="49" charset="-127"/>
              </a:rPr>
              <a:t>v_texCoord</a:t>
            </a:r>
            <a:r>
              <a:rPr lang="en-US" altLang="ko-KR" sz="1800" dirty="0">
                <a:latin typeface="나눔고딕코딩" panose="020D0009000000000000" pitchFamily="49" charset="-127"/>
                <a:ea typeface="나눔고딕코딩" panose="020D0009000000000000" pitchFamily="49" charset="-127"/>
              </a:rPr>
              <a:t> = a_texCoord; </a:t>
            </a:r>
          </a:p>
          <a:p>
            <a:pPr marL="300038" lvl="1" indent="0">
              <a:buNone/>
            </a:pPr>
            <a:r>
              <a:rPr lang="en-US" altLang="ko-KR" sz="1800" dirty="0">
                <a:latin typeface="나눔고딕코딩" panose="020D0009000000000000" pitchFamily="49" charset="-127"/>
                <a:ea typeface="나눔고딕코딩" panose="020D0009000000000000" pitchFamily="49" charset="-127"/>
              </a:rPr>
              <a:t>} ;</a:t>
            </a:r>
          </a:p>
        </p:txBody>
      </p:sp>
      <p:sp>
        <p:nvSpPr>
          <p:cNvPr id="4" name="직사각형 3">
            <a:extLst>
              <a:ext uri="{FF2B5EF4-FFF2-40B4-BE49-F238E27FC236}">
                <a16:creationId xmlns:a16="http://schemas.microsoft.com/office/drawing/2014/main" id="{EBCED4E7-D1F2-4EA9-8CFD-01C43283AF33}"/>
              </a:ext>
            </a:extLst>
          </p:cNvPr>
          <p:cNvSpPr/>
          <p:nvPr/>
        </p:nvSpPr>
        <p:spPr>
          <a:xfrm>
            <a:off x="4177074" y="1207168"/>
            <a:ext cx="5674408" cy="2585323"/>
          </a:xfrm>
          <a:prstGeom prst="rect">
            <a:avLst/>
          </a:prstGeom>
        </p:spPr>
        <p:txBody>
          <a:bodyPr wrap="square">
            <a:spAutoFit/>
          </a:bodyPr>
          <a:lstStyle/>
          <a:p>
            <a:pPr defTabSz="685800" latinLnBrk="1">
              <a:lnSpc>
                <a:spcPct val="90000"/>
              </a:lnSpc>
              <a:spcBef>
                <a:spcPts val="750"/>
              </a:spcBef>
            </a:pPr>
            <a:r>
              <a:rPr lang="en-US" altLang="ko-KR" dirty="0" err="1">
                <a:solidFill>
                  <a:srgbClr val="92D050"/>
                </a:solidFill>
                <a:latin typeface="나눔고딕코딩" panose="020D0009000000000000" pitchFamily="49" charset="-127"/>
                <a:ea typeface="나눔고딕코딩" panose="020D0009000000000000" pitchFamily="49" charset="-127"/>
              </a:rPr>
              <a:t>GLbyte</a:t>
            </a:r>
            <a:r>
              <a:rPr lang="en-US" altLang="ko-KR" dirty="0">
                <a:solidFill>
                  <a:srgbClr val="92D050"/>
                </a:solidFill>
                <a:latin typeface="나눔고딕코딩" panose="020D0009000000000000" pitchFamily="49" charset="-127"/>
                <a:ea typeface="나눔고딕코딩" panose="020D0009000000000000" pitchFamily="49" charset="-127"/>
              </a:rPr>
              <a:t> </a:t>
            </a:r>
            <a:r>
              <a:rPr lang="en-US" altLang="ko-KR" dirty="0" err="1">
                <a:solidFill>
                  <a:srgbClr val="92D050"/>
                </a:solidFill>
                <a:latin typeface="나눔고딕코딩" panose="020D0009000000000000" pitchFamily="49" charset="-127"/>
                <a:ea typeface="나눔고딕코딩" panose="020D0009000000000000" pitchFamily="49" charset="-127"/>
              </a:rPr>
              <a:t>fShaderStr</a:t>
            </a:r>
            <a:r>
              <a:rPr lang="en-US" altLang="ko-KR" dirty="0">
                <a:solidFill>
                  <a:srgbClr val="92D050"/>
                </a:solidFill>
                <a:latin typeface="나눔고딕코딩" panose="020D0009000000000000" pitchFamily="49" charset="-127"/>
                <a:ea typeface="나눔고딕코딩" panose="020D0009000000000000" pitchFamily="49" charset="-127"/>
              </a:rPr>
              <a:t>[] =</a:t>
            </a:r>
          </a:p>
          <a:p>
            <a:pPr marL="257175" lvl="1"/>
            <a:r>
              <a:rPr lang="en-US" altLang="ko-KR" dirty="0">
                <a:latin typeface="나눔고딕코딩" panose="020D0009000000000000" pitchFamily="49" charset="-127"/>
                <a:ea typeface="나눔고딕코딩" panose="020D0009000000000000" pitchFamily="49" charset="-127"/>
              </a:rPr>
              <a:t>precision </a:t>
            </a:r>
            <a:r>
              <a:rPr lang="en-US" altLang="ko-KR" dirty="0" err="1">
                <a:latin typeface="나눔고딕코딩" panose="020D0009000000000000" pitchFamily="49" charset="-127"/>
                <a:ea typeface="나눔고딕코딩" panose="020D0009000000000000" pitchFamily="49" charset="-127"/>
              </a:rPr>
              <a:t>mediump</a:t>
            </a:r>
            <a:r>
              <a:rPr lang="en-US" altLang="ko-KR" dirty="0">
                <a:latin typeface="나눔고딕코딩" panose="020D0009000000000000" pitchFamily="49" charset="-127"/>
                <a:ea typeface="나눔고딕코딩" panose="020D0009000000000000" pitchFamily="49" charset="-127"/>
              </a:rPr>
              <a:t> float; </a:t>
            </a:r>
          </a:p>
          <a:p>
            <a:pPr marL="257175" lvl="1"/>
            <a:r>
              <a:rPr lang="en-US" altLang="ko-KR" dirty="0">
                <a:latin typeface="나눔고딕코딩" panose="020D0009000000000000" pitchFamily="49" charset="-127"/>
                <a:ea typeface="나눔고딕코딩" panose="020D0009000000000000" pitchFamily="49" charset="-127"/>
              </a:rPr>
              <a:t>varying </a:t>
            </a:r>
            <a:r>
              <a:rPr lang="en-US" altLang="ko-KR" dirty="0" err="1">
                <a:latin typeface="나눔고딕코딩" panose="020D0009000000000000" pitchFamily="49" charset="-127"/>
                <a:ea typeface="나눔고딕코딩" panose="020D0009000000000000" pitchFamily="49" charset="-127"/>
              </a:rPr>
              <a:t>vec2</a:t>
            </a:r>
            <a:r>
              <a:rPr lang="en-US" altLang="ko-KR" dirty="0">
                <a:latin typeface="나눔고딕코딩" panose="020D0009000000000000" pitchFamily="49" charset="-127"/>
                <a:ea typeface="나눔고딕코딩" panose="020D0009000000000000" pitchFamily="49" charset="-127"/>
              </a:rPr>
              <a:t> </a:t>
            </a:r>
            <a:r>
              <a:rPr lang="en-US" altLang="ko-KR" dirty="0" err="1">
                <a:latin typeface="나눔고딕코딩" panose="020D0009000000000000" pitchFamily="49" charset="-127"/>
                <a:ea typeface="나눔고딕코딩" panose="020D0009000000000000" pitchFamily="49" charset="-127"/>
              </a:rPr>
              <a:t>v_texCoord</a:t>
            </a:r>
            <a:r>
              <a:rPr lang="en-US" altLang="ko-KR" dirty="0">
                <a:latin typeface="나눔고딕코딩" panose="020D0009000000000000" pitchFamily="49" charset="-127"/>
                <a:ea typeface="나눔고딕코딩" panose="020D0009000000000000" pitchFamily="49" charset="-127"/>
              </a:rPr>
              <a:t>; </a:t>
            </a:r>
          </a:p>
          <a:p>
            <a:pPr marL="257175" lvl="1"/>
            <a:r>
              <a:rPr lang="en-US" altLang="ko-KR" dirty="0">
                <a:latin typeface="나눔고딕코딩" panose="020D0009000000000000" pitchFamily="49" charset="-127"/>
                <a:ea typeface="나눔고딕코딩" panose="020D0009000000000000" pitchFamily="49" charset="-127"/>
              </a:rPr>
              <a:t>uniform </a:t>
            </a:r>
            <a:r>
              <a:rPr lang="en-US" altLang="ko-KR" dirty="0" err="1">
                <a:latin typeface="나눔고딕코딩" panose="020D0009000000000000" pitchFamily="49" charset="-127"/>
                <a:ea typeface="나눔고딕코딩" panose="020D0009000000000000" pitchFamily="49" charset="-127"/>
              </a:rPr>
              <a:t>sampler2D</a:t>
            </a:r>
            <a:r>
              <a:rPr lang="en-US" altLang="ko-KR" dirty="0">
                <a:latin typeface="나눔고딕코딩" panose="020D0009000000000000" pitchFamily="49" charset="-127"/>
                <a:ea typeface="나눔고딕코딩" panose="020D0009000000000000" pitchFamily="49" charset="-127"/>
              </a:rPr>
              <a:t> </a:t>
            </a:r>
            <a:r>
              <a:rPr lang="en-US" altLang="ko-KR" dirty="0" err="1">
                <a:latin typeface="나눔고딕코딩" panose="020D0009000000000000" pitchFamily="49" charset="-127"/>
                <a:ea typeface="나눔고딕코딩" panose="020D0009000000000000" pitchFamily="49" charset="-127"/>
              </a:rPr>
              <a:t>s_texture</a:t>
            </a:r>
            <a:r>
              <a:rPr lang="en-US" altLang="ko-KR" dirty="0">
                <a:latin typeface="나눔고딕코딩" panose="020D0009000000000000" pitchFamily="49" charset="-127"/>
                <a:ea typeface="나눔고딕코딩" panose="020D0009000000000000" pitchFamily="49" charset="-127"/>
              </a:rPr>
              <a:t>; </a:t>
            </a:r>
          </a:p>
          <a:p>
            <a:pPr marL="257175" lvl="1"/>
            <a:r>
              <a:rPr lang="en-US" altLang="ko-KR" dirty="0">
                <a:latin typeface="나눔고딕코딩" panose="020D0009000000000000" pitchFamily="49" charset="-127"/>
                <a:ea typeface="나눔고딕코딩" panose="020D0009000000000000" pitchFamily="49" charset="-127"/>
              </a:rPr>
              <a:t>void main() </a:t>
            </a:r>
          </a:p>
          <a:p>
            <a:pPr marL="257175" lvl="1"/>
            <a:r>
              <a:rPr lang="en-US" altLang="ko-KR" dirty="0">
                <a:latin typeface="나눔고딕코딩" panose="020D0009000000000000" pitchFamily="49" charset="-127"/>
                <a:ea typeface="나눔고딕코딩" panose="020D0009000000000000" pitchFamily="49" charset="-127"/>
              </a:rPr>
              <a:t>{ </a:t>
            </a:r>
          </a:p>
          <a:p>
            <a:pPr marL="257175" lvl="1"/>
            <a:r>
              <a:rPr lang="en-US" altLang="ko-KR" dirty="0">
                <a:latin typeface="나눔고딕코딩" panose="020D0009000000000000" pitchFamily="49" charset="-127"/>
                <a:ea typeface="나눔고딕코딩" panose="020D0009000000000000" pitchFamily="49" charset="-127"/>
              </a:rPr>
              <a:t> </a:t>
            </a:r>
            <a:r>
              <a:rPr lang="en-US" altLang="ko-KR" dirty="0" err="1">
                <a:latin typeface="나눔고딕코딩" panose="020D0009000000000000" pitchFamily="49" charset="-127"/>
                <a:ea typeface="나눔고딕코딩" panose="020D0009000000000000" pitchFamily="49" charset="-127"/>
              </a:rPr>
              <a:t>gl_FragColor</a:t>
            </a:r>
            <a:r>
              <a:rPr lang="en-US" altLang="ko-KR" dirty="0">
                <a:latin typeface="나눔고딕코딩" panose="020D0009000000000000" pitchFamily="49" charset="-127"/>
                <a:ea typeface="나눔고딕코딩" panose="020D0009000000000000" pitchFamily="49" charset="-127"/>
              </a:rPr>
              <a:t> </a:t>
            </a:r>
          </a:p>
          <a:p>
            <a:pPr marL="257175" lvl="1"/>
            <a:r>
              <a:rPr lang="en-US" altLang="ko-KR" dirty="0">
                <a:latin typeface="나눔고딕코딩" panose="020D0009000000000000" pitchFamily="49" charset="-127"/>
                <a:ea typeface="나눔고딕코딩" panose="020D0009000000000000" pitchFamily="49" charset="-127"/>
              </a:rPr>
              <a:t>    = </a:t>
            </a:r>
            <a:r>
              <a:rPr lang="en-US" altLang="ko-KR" dirty="0" err="1">
                <a:latin typeface="나눔고딕코딩" panose="020D0009000000000000" pitchFamily="49" charset="-127"/>
                <a:ea typeface="나눔고딕코딩" panose="020D0009000000000000" pitchFamily="49" charset="-127"/>
              </a:rPr>
              <a:t>texture2D</a:t>
            </a:r>
            <a:r>
              <a:rPr lang="en-US" altLang="ko-KR" dirty="0">
                <a:latin typeface="나눔고딕코딩" panose="020D0009000000000000" pitchFamily="49" charset="-127"/>
                <a:ea typeface="나눔고딕코딩" panose="020D0009000000000000" pitchFamily="49" charset="-127"/>
              </a:rPr>
              <a:t>(</a:t>
            </a:r>
            <a:r>
              <a:rPr lang="en-US" altLang="ko-KR" dirty="0" err="1">
                <a:latin typeface="나눔고딕코딩" panose="020D0009000000000000" pitchFamily="49" charset="-127"/>
                <a:ea typeface="나눔고딕코딩" panose="020D0009000000000000" pitchFamily="49" charset="-127"/>
              </a:rPr>
              <a:t>s_texture</a:t>
            </a:r>
            <a:r>
              <a:rPr lang="en-US" altLang="ko-KR" dirty="0">
                <a:latin typeface="나눔고딕코딩" panose="020D0009000000000000" pitchFamily="49" charset="-127"/>
                <a:ea typeface="나눔고딕코딩" panose="020D0009000000000000" pitchFamily="49" charset="-127"/>
              </a:rPr>
              <a:t>, </a:t>
            </a:r>
            <a:r>
              <a:rPr lang="en-US" altLang="ko-KR" dirty="0" err="1">
                <a:latin typeface="나눔고딕코딩" panose="020D0009000000000000" pitchFamily="49" charset="-127"/>
                <a:ea typeface="나눔고딕코딩" panose="020D0009000000000000" pitchFamily="49" charset="-127"/>
              </a:rPr>
              <a:t>v_texCoord</a:t>
            </a:r>
            <a:r>
              <a:rPr lang="en-US" altLang="ko-KR" dirty="0">
                <a:latin typeface="나눔고딕코딩" panose="020D0009000000000000" pitchFamily="49" charset="-127"/>
                <a:ea typeface="나눔고딕코딩" panose="020D0009000000000000" pitchFamily="49" charset="-127"/>
              </a:rPr>
              <a:t>); </a:t>
            </a:r>
          </a:p>
          <a:p>
            <a:pPr marL="257175" lvl="1"/>
            <a:r>
              <a:rPr lang="en-US" altLang="ko-KR" dirty="0">
                <a:latin typeface="나눔고딕코딩" panose="020D0009000000000000" pitchFamily="49" charset="-127"/>
                <a:ea typeface="나눔고딕코딩" panose="020D0009000000000000" pitchFamily="49" charset="-127"/>
              </a:rPr>
              <a:t>} ;</a:t>
            </a:r>
            <a:endParaRPr lang="ko-KR" altLang="en-US" dirty="0">
              <a:latin typeface="나눔고딕코딩" panose="020D0009000000000000" pitchFamily="49" charset="-127"/>
              <a:ea typeface="나눔고딕코딩" panose="020D0009000000000000" pitchFamily="49" charset="-127"/>
            </a:endParaRPr>
          </a:p>
        </p:txBody>
      </p:sp>
    </p:spTree>
    <p:extLst>
      <p:ext uri="{BB962C8B-B14F-4D97-AF65-F5344CB8AC3E}">
        <p14:creationId xmlns:p14="http://schemas.microsoft.com/office/powerpoint/2010/main" val="3816703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Texture lookup function in Fragment Shader</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a:t>Fetch from texture map</a:t>
            </a:r>
          </a:p>
          <a:p>
            <a:pPr lvl="1"/>
            <a:r>
              <a:rPr lang="fr-FR" altLang="ko-KR" sz="1800" dirty="0">
                <a:latin typeface="나눔고딕코딩" panose="020D0009000000000000" pitchFamily="49" charset="-127"/>
                <a:ea typeface="나눔고딕코딩" panose="020D0009000000000000" pitchFamily="49" charset="-127"/>
              </a:rPr>
              <a:t>vec4 texture2D(sampler2D sampler, vec2 coord[,</a:t>
            </a:r>
            <a:r>
              <a:rPr lang="en-US" altLang="ko-KR" sz="1800" dirty="0">
                <a:latin typeface="나눔고딕코딩" panose="020D0009000000000000" pitchFamily="49" charset="-127"/>
                <a:ea typeface="나눔고딕코딩" panose="020D0009000000000000" pitchFamily="49" charset="-127"/>
              </a:rPr>
              <a:t>float bias])</a:t>
            </a:r>
          </a:p>
          <a:p>
            <a:pPr lvl="2"/>
            <a:r>
              <a:rPr lang="en-US" altLang="ko-KR" sz="1500" dirty="0">
                <a:latin typeface="나눔고딕코딩" panose="020D0009000000000000" pitchFamily="49" charset="-127"/>
                <a:ea typeface="나눔고딕코딩" panose="020D0009000000000000" pitchFamily="49" charset="-127"/>
              </a:rPr>
              <a:t>sampler - a sampler bound to a texture unit specifying the texture from which to fetch</a:t>
            </a:r>
          </a:p>
          <a:p>
            <a:pPr lvl="2"/>
            <a:r>
              <a:rPr lang="en-US" altLang="ko-KR" sz="1500" dirty="0" err="1">
                <a:latin typeface="나눔고딕코딩" panose="020D0009000000000000" pitchFamily="49" charset="-127"/>
                <a:ea typeface="나눔고딕코딩" panose="020D0009000000000000" pitchFamily="49" charset="-127"/>
              </a:rPr>
              <a:t>coord</a:t>
            </a:r>
            <a:r>
              <a:rPr lang="en-US" altLang="ko-KR" sz="1500" dirty="0">
                <a:latin typeface="나눔고딕코딩" panose="020D0009000000000000" pitchFamily="49" charset="-127"/>
                <a:ea typeface="나눔고딕코딩" panose="020D0009000000000000" pitchFamily="49" charset="-127"/>
              </a:rPr>
              <a:t> - a 2D texture coordinate used to fetch from the texture map</a:t>
            </a:r>
          </a:p>
          <a:p>
            <a:pPr lvl="2"/>
            <a:r>
              <a:rPr lang="en-US" altLang="ko-KR" sz="1500" dirty="0">
                <a:latin typeface="나눔고딕코딩" panose="020D0009000000000000" pitchFamily="49" charset="-127"/>
                <a:ea typeface="나눔고딕코딩" panose="020D0009000000000000" pitchFamily="49" charset="-127"/>
              </a:rPr>
              <a:t>bias - an optional parameter that provides a mipmap bias used for the texture fetch. This allows the shader to explicitly bias the computed LOD value used for mipmap selection</a:t>
            </a:r>
          </a:p>
          <a:p>
            <a:pPr lvl="2"/>
            <a:endParaRPr lang="en-US" altLang="ko-KR" sz="1500" dirty="0">
              <a:latin typeface="나눔고딕코딩" panose="020D0009000000000000" pitchFamily="49" charset="-127"/>
              <a:ea typeface="나눔고딕코딩" panose="020D0009000000000000" pitchFamily="49" charset="-127"/>
            </a:endParaRPr>
          </a:p>
          <a:p>
            <a:pPr lvl="1"/>
            <a:r>
              <a:rPr lang="en-US" altLang="ko-KR" dirty="0">
                <a:latin typeface="나눔고딕코딩" panose="020D0009000000000000" pitchFamily="49" charset="-127"/>
                <a:ea typeface="나눔고딕코딩" panose="020D0009000000000000" pitchFamily="49" charset="-127"/>
              </a:rPr>
              <a:t>vec4 </a:t>
            </a:r>
            <a:r>
              <a:rPr lang="en-US" altLang="ko-KR" dirty="0" err="1">
                <a:latin typeface="나눔고딕코딩" panose="020D0009000000000000" pitchFamily="49" charset="-127"/>
                <a:ea typeface="나눔고딕코딩" panose="020D0009000000000000" pitchFamily="49" charset="-127"/>
              </a:rPr>
              <a:t>textureCube</a:t>
            </a:r>
            <a:r>
              <a:rPr lang="en-US" altLang="ko-KR" dirty="0">
                <a:latin typeface="나눔고딕코딩" panose="020D0009000000000000" pitchFamily="49" charset="-127"/>
                <a:ea typeface="나눔고딕코딩" panose="020D0009000000000000" pitchFamily="49" charset="-127"/>
              </a:rPr>
              <a:t>(</a:t>
            </a:r>
            <a:r>
              <a:rPr lang="fr-FR" altLang="ko-KR" dirty="0">
                <a:latin typeface="나눔고딕코딩" panose="020D0009000000000000" pitchFamily="49" charset="-127"/>
                <a:ea typeface="나눔고딕코딩" panose="020D0009000000000000" pitchFamily="49" charset="-127"/>
              </a:rPr>
              <a:t>sampler2D sampler, vec3 coord[,</a:t>
            </a:r>
            <a:r>
              <a:rPr lang="en-US" altLang="ko-KR" dirty="0">
                <a:latin typeface="나눔고딕코딩" panose="020D0009000000000000" pitchFamily="49" charset="-127"/>
                <a:ea typeface="나눔고딕코딩" panose="020D0009000000000000" pitchFamily="49" charset="-127"/>
              </a:rPr>
              <a:t>float bias])</a:t>
            </a:r>
          </a:p>
          <a:p>
            <a:pPr lvl="1"/>
            <a:endParaRPr lang="en-US" altLang="ko-KR" dirty="0">
              <a:latin typeface="나눔고딕코딩" panose="020D0009000000000000" pitchFamily="49" charset="-127"/>
              <a:ea typeface="나눔고딕코딩" panose="020D0009000000000000" pitchFamily="49" charset="-127"/>
            </a:endParaRPr>
          </a:p>
          <a:p>
            <a:pPr lvl="1"/>
            <a:r>
              <a:rPr lang="en-US" altLang="ko-KR" sz="2100" dirty="0">
                <a:solidFill>
                  <a:srgbClr val="FFC000"/>
                </a:solidFill>
              </a:rPr>
              <a:t>There are more Texture Lookup functions</a:t>
            </a:r>
          </a:p>
          <a:p>
            <a:pPr lvl="2"/>
            <a:r>
              <a:rPr lang="en-US" altLang="ko-KR" sz="2100" dirty="0">
                <a:solidFill>
                  <a:srgbClr val="FFC000"/>
                </a:solidFill>
              </a:rPr>
              <a:t>Check reference card</a:t>
            </a:r>
            <a:endParaRPr lang="ko-KR" altLang="en-US" sz="2100" dirty="0">
              <a:solidFill>
                <a:srgbClr val="FFC000"/>
              </a:solidFill>
            </a:endParaRPr>
          </a:p>
        </p:txBody>
      </p:sp>
    </p:spTree>
    <p:extLst>
      <p:ext uri="{BB962C8B-B14F-4D97-AF65-F5344CB8AC3E}">
        <p14:creationId xmlns:p14="http://schemas.microsoft.com/office/powerpoint/2010/main" val="1490831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Cube Texture</a:t>
            </a:r>
            <a:endParaRPr lang="ko-KR" altLang="en-US"/>
          </a:p>
        </p:txBody>
      </p:sp>
      <p:sp>
        <p:nvSpPr>
          <p:cNvPr id="3" name="내용 개체 틀 2"/>
          <p:cNvSpPr>
            <a:spLocks noGrp="1"/>
          </p:cNvSpPr>
          <p:nvPr>
            <p:ph idx="1"/>
          </p:nvPr>
        </p:nvSpPr>
        <p:spPr>
          <a:xfrm>
            <a:off x="288472" y="879765"/>
            <a:ext cx="8469086" cy="4066308"/>
          </a:xfrm>
        </p:spPr>
        <p:txBody>
          <a:bodyPr>
            <a:normAutofit/>
          </a:bodyPr>
          <a:lstStyle/>
          <a:p>
            <a:pPr lvl="1"/>
            <a:r>
              <a:rPr lang="en-US" altLang="ko-KR" dirty="0"/>
              <a:t>Make Separate 6 textures</a:t>
            </a:r>
          </a:p>
          <a:p>
            <a:pPr marL="642938" lvl="2" indent="0">
              <a:buNone/>
            </a:pPr>
            <a:r>
              <a:rPr lang="en-US" altLang="ko-KR" sz="1100" dirty="0" err="1">
                <a:latin typeface="나눔고딕코딩" panose="020D0009000000000000" pitchFamily="49" charset="-127"/>
                <a:ea typeface="나눔고딕코딩" panose="020D0009000000000000" pitchFamily="49" charset="-127"/>
              </a:rPr>
              <a:t>tex</a:t>
            </a:r>
            <a:r>
              <a:rPr lang="en-US" altLang="ko-KR" sz="1100" dirty="0">
                <a:latin typeface="나눔고딕코딩" panose="020D0009000000000000" pitchFamily="49" charset="-127"/>
                <a:ea typeface="나눔고딕코딩" panose="020D0009000000000000" pitchFamily="49" charset="-127"/>
              </a:rPr>
              <a:t> = </a:t>
            </a:r>
            <a:r>
              <a:rPr lang="en-US" altLang="ko-KR" sz="1100" dirty="0" err="1">
                <a:latin typeface="나눔고딕코딩" panose="020D0009000000000000" pitchFamily="49" charset="-127"/>
                <a:ea typeface="나눔고딕코딩" panose="020D0009000000000000" pitchFamily="49" charset="-127"/>
              </a:rPr>
              <a:t>gl.createTexture</a:t>
            </a:r>
            <a:r>
              <a:rPr lang="en-US" altLang="ko-KR" sz="1100" dirty="0">
                <a:latin typeface="나눔고딕코딩" panose="020D0009000000000000" pitchFamily="49" charset="-127"/>
                <a:ea typeface="나눔고딕코딩" panose="020D0009000000000000" pitchFamily="49" charset="-127"/>
              </a:rPr>
              <a:t>();</a:t>
            </a:r>
          </a:p>
          <a:p>
            <a:pPr marL="642938" lvl="2" indent="0">
              <a:buNone/>
            </a:pPr>
            <a:r>
              <a:rPr lang="en-US" altLang="ko-KR" sz="1100" dirty="0" err="1">
                <a:latin typeface="나눔고딕코딩" panose="020D0009000000000000" pitchFamily="49" charset="-127"/>
                <a:ea typeface="나눔고딕코딩" panose="020D0009000000000000" pitchFamily="49" charset="-127"/>
              </a:rPr>
              <a:t>gl.bindTexture</a:t>
            </a:r>
            <a:r>
              <a:rPr lang="en-US" altLang="ko-KR" sz="1100" dirty="0">
                <a:latin typeface="나눔고딕코딩" panose="020D0009000000000000" pitchFamily="49" charset="-127"/>
                <a:ea typeface="나눔고딕코딩" panose="020D0009000000000000" pitchFamily="49" charset="-127"/>
              </a:rPr>
              <a:t>(GL_TEXTURE_CUBE_MAP, </a:t>
            </a:r>
            <a:r>
              <a:rPr lang="en-US" altLang="ko-KR" sz="1100" dirty="0" err="1">
                <a:latin typeface="나눔고딕코딩" panose="020D0009000000000000" pitchFamily="49" charset="-127"/>
                <a:ea typeface="나눔고딕코딩" panose="020D0009000000000000" pitchFamily="49" charset="-127"/>
              </a:rPr>
              <a:t>tex</a:t>
            </a:r>
            <a:r>
              <a:rPr lang="en-US" altLang="ko-KR" sz="1100" dirty="0">
                <a:latin typeface="나눔고딕코딩" panose="020D0009000000000000" pitchFamily="49" charset="-127"/>
                <a:ea typeface="나눔고딕코딩" panose="020D0009000000000000" pitchFamily="49" charset="-127"/>
              </a:rPr>
              <a:t>);</a:t>
            </a:r>
          </a:p>
          <a:p>
            <a:pPr marL="642938" lvl="2" indent="0">
              <a:buNone/>
            </a:pPr>
            <a:r>
              <a:rPr lang="en-US" altLang="ko-KR" sz="1100" dirty="0">
                <a:latin typeface="나눔고딕코딩" panose="020D0009000000000000" pitchFamily="49" charset="-127"/>
                <a:ea typeface="나눔고딕코딩" panose="020D0009000000000000" pitchFamily="49" charset="-127"/>
              </a:rPr>
              <a:t>gl.TexImage2D(GL_TEXTURE_CUBE_MAP_POSITIVE_X, 0, GL_RGB, 1, 1, 0, GL_RGB, GL_UNSIGNED_BYTE, &amp;cubePixels[0]);</a:t>
            </a:r>
          </a:p>
          <a:p>
            <a:pPr marL="642938" lvl="2" indent="0">
              <a:buNone/>
            </a:pPr>
            <a:r>
              <a:rPr lang="en-US" altLang="ko-KR" sz="1100" dirty="0">
                <a:latin typeface="나눔고딕코딩" panose="020D0009000000000000" pitchFamily="49" charset="-127"/>
                <a:ea typeface="나눔고딕코딩" panose="020D0009000000000000" pitchFamily="49" charset="-127"/>
              </a:rPr>
              <a:t>gl.TexImage2D(GL_TEXTURE_CUBE_MAP_NEGATIVE_X, 0, GL_RGB, 1, 1, 0, GL_RGB, GL_UNSIGNED_BYTE, &amp;cubePixels[1]);</a:t>
            </a:r>
          </a:p>
          <a:p>
            <a:pPr marL="642938" lvl="2" indent="0">
              <a:buNone/>
            </a:pPr>
            <a:r>
              <a:rPr lang="fr-FR" altLang="ko-KR" sz="1100" dirty="0">
                <a:latin typeface="나눔고딕코딩" panose="020D0009000000000000" pitchFamily="49" charset="-127"/>
                <a:ea typeface="나눔고딕코딩" panose="020D0009000000000000" pitchFamily="49" charset="-127"/>
              </a:rPr>
              <a:t>gl.TexImage2D(GL_TEXTURE_CUBE_MAP_POSITIVE_Y, 0, GL_RGB, 1, 1, </a:t>
            </a:r>
            <a:r>
              <a:rPr lang="en-US" altLang="ko-KR" sz="1100" dirty="0">
                <a:latin typeface="나눔고딕코딩" panose="020D0009000000000000" pitchFamily="49" charset="-127"/>
                <a:ea typeface="나눔고딕코딩" panose="020D0009000000000000" pitchFamily="49" charset="-127"/>
              </a:rPr>
              <a:t>0, GL_RGB, GL_UNSIGNED_BYTE, &amp;cubePixels[2]);</a:t>
            </a:r>
          </a:p>
          <a:p>
            <a:pPr marL="642938" lvl="2" indent="0">
              <a:buNone/>
            </a:pPr>
            <a:r>
              <a:rPr lang="en-US" altLang="ko-KR" sz="1100" dirty="0">
                <a:latin typeface="나눔고딕코딩" panose="020D0009000000000000" pitchFamily="49" charset="-127"/>
                <a:ea typeface="나눔고딕코딩" panose="020D0009000000000000" pitchFamily="49" charset="-127"/>
              </a:rPr>
              <a:t>gl.TexImage2D(GL_TEXTURE_CUBE_MAP_NEGATIVE_Y, 0, GL_RGB, 1, 1, 0, GL_RGB, GL_UNSIGNED_BYTE, &amp;cubePixels[3]);</a:t>
            </a:r>
          </a:p>
          <a:p>
            <a:pPr marL="642938" lvl="2" indent="0">
              <a:buNone/>
            </a:pPr>
            <a:r>
              <a:rPr lang="en-US" altLang="ko-KR" sz="1100" dirty="0">
                <a:latin typeface="나눔고딕코딩" panose="020D0009000000000000" pitchFamily="49" charset="-127"/>
                <a:ea typeface="나눔고딕코딩" panose="020D0009000000000000" pitchFamily="49" charset="-127"/>
              </a:rPr>
              <a:t>gl.TexImage2D(GL_TEXTURE_CUBE_MAP_POSITIVE_Z, 0, GL_RGB, 1, 1, 0, GL_RGB, GL_UNSIGNED_BYTE, &amp;cubePixels[4]);</a:t>
            </a:r>
          </a:p>
          <a:p>
            <a:pPr marL="642938" lvl="2" indent="0">
              <a:buNone/>
            </a:pPr>
            <a:r>
              <a:rPr lang="en-US" altLang="ko-KR" sz="1100" dirty="0">
                <a:latin typeface="나눔고딕코딩" panose="020D0009000000000000" pitchFamily="49" charset="-127"/>
                <a:ea typeface="나눔고딕코딩" panose="020D0009000000000000" pitchFamily="49" charset="-127"/>
              </a:rPr>
              <a:t>gl.TexImage2D(GL_TEXTURE_CUBE_MAP_NEGATIVE_Z, 0, GL_RGB, 1, 1, 0, GL_RGB, GL_UNSIGNED_BYTE, &amp;</a:t>
            </a:r>
            <a:r>
              <a:rPr lang="en-US" altLang="ko-KR" sz="1100" dirty="0" err="1">
                <a:latin typeface="나눔고딕코딩" panose="020D0009000000000000" pitchFamily="49" charset="-127"/>
                <a:ea typeface="나눔고딕코딩" panose="020D0009000000000000" pitchFamily="49" charset="-127"/>
              </a:rPr>
              <a:t>cubePixels</a:t>
            </a:r>
            <a:r>
              <a:rPr lang="en-US" altLang="ko-KR" sz="1100" dirty="0">
                <a:latin typeface="나눔고딕코딩" panose="020D0009000000000000" pitchFamily="49" charset="-127"/>
                <a:ea typeface="나눔고딕코딩" panose="020D0009000000000000" pitchFamily="49" charset="-127"/>
              </a:rPr>
              <a:t>[5]); </a:t>
            </a:r>
          </a:p>
          <a:p>
            <a:pPr marL="642938" lvl="2" indent="0">
              <a:buNone/>
            </a:pPr>
            <a:endParaRPr lang="en-US" altLang="ko-KR" sz="1100" dirty="0">
              <a:latin typeface="나눔고딕코딩" panose="020D0009000000000000" pitchFamily="49" charset="-127"/>
              <a:ea typeface="나눔고딕코딩" panose="020D0009000000000000" pitchFamily="49" charset="-127"/>
            </a:endParaRPr>
          </a:p>
          <a:p>
            <a:pPr marL="642938" lvl="2" indent="0">
              <a:buNone/>
            </a:pPr>
            <a:r>
              <a:rPr lang="en-US" altLang="ko-KR" sz="1100" dirty="0">
                <a:latin typeface="나눔고딕코딩" panose="020D0009000000000000" pitchFamily="49" charset="-127"/>
                <a:ea typeface="나눔고딕코딩" panose="020D0009000000000000" pitchFamily="49" charset="-127"/>
              </a:rPr>
              <a:t>// Set the filtering mode</a:t>
            </a:r>
          </a:p>
          <a:p>
            <a:pPr marL="642938" lvl="2" indent="0">
              <a:buNone/>
            </a:pPr>
            <a:r>
              <a:rPr lang="en-US" altLang="ko-KR" sz="1100" dirty="0" err="1">
                <a:latin typeface="나눔고딕코딩" panose="020D0009000000000000" pitchFamily="49" charset="-127"/>
                <a:ea typeface="나눔고딕코딩" panose="020D0009000000000000" pitchFamily="49" charset="-127"/>
              </a:rPr>
              <a:t>gl.texParameteri</a:t>
            </a:r>
            <a:r>
              <a:rPr lang="en-US" altLang="ko-KR" sz="1100" dirty="0">
                <a:latin typeface="나눔고딕코딩" panose="020D0009000000000000" pitchFamily="49" charset="-127"/>
                <a:ea typeface="나눔고딕코딩" panose="020D0009000000000000" pitchFamily="49" charset="-127"/>
              </a:rPr>
              <a:t>(GL_TEXTURE_CUBE_MAP, GL_TEXTURE_MIN_FILTER, GL_NEAREST);</a:t>
            </a:r>
          </a:p>
          <a:p>
            <a:pPr marL="642938" lvl="2" indent="0">
              <a:buNone/>
            </a:pPr>
            <a:r>
              <a:rPr lang="en-US" altLang="ko-KR" sz="1100" dirty="0" err="1">
                <a:latin typeface="나눔고딕코딩" panose="020D0009000000000000" pitchFamily="49" charset="-127"/>
                <a:ea typeface="나눔고딕코딩" panose="020D0009000000000000" pitchFamily="49" charset="-127"/>
              </a:rPr>
              <a:t>gl.texParameteri</a:t>
            </a:r>
            <a:r>
              <a:rPr lang="en-US" altLang="ko-KR" sz="1100" dirty="0">
                <a:latin typeface="나눔고딕코딩" panose="020D0009000000000000" pitchFamily="49" charset="-127"/>
                <a:ea typeface="나눔고딕코딩" panose="020D0009000000000000" pitchFamily="49" charset="-127"/>
              </a:rPr>
              <a:t>(GL_TEXTURE_CUBE_MAP, GL_TEXTURE_MAG_FILTER, GL_NEAREST);</a:t>
            </a:r>
          </a:p>
          <a:p>
            <a:pPr marL="642938" lvl="2" indent="0">
              <a:buNone/>
            </a:pPr>
            <a:r>
              <a:rPr lang="en-US" altLang="ko-KR" sz="1100" dirty="0">
                <a:latin typeface="나눔고딕코딩" panose="020D0009000000000000" pitchFamily="49" charset="-127"/>
                <a:ea typeface="나눔고딕코딩" panose="020D0009000000000000" pitchFamily="49" charset="-127"/>
              </a:rPr>
              <a:t>return </a:t>
            </a:r>
            <a:r>
              <a:rPr lang="en-US" altLang="ko-KR" sz="1100" dirty="0" err="1">
                <a:latin typeface="나눔고딕코딩" panose="020D0009000000000000" pitchFamily="49" charset="-127"/>
                <a:ea typeface="나눔고딕코딩" panose="020D0009000000000000" pitchFamily="49" charset="-127"/>
              </a:rPr>
              <a:t>tex</a:t>
            </a:r>
            <a:r>
              <a:rPr lang="en-US" altLang="ko-KR" sz="1100" dirty="0">
                <a:latin typeface="나눔고딕코딩" panose="020D0009000000000000" pitchFamily="49" charset="-127"/>
                <a:ea typeface="나눔고딕코딩" panose="020D0009000000000000" pitchFamily="49" charset="-127"/>
              </a:rPr>
              <a:t>;</a:t>
            </a:r>
            <a:endParaRPr lang="ko-KR" altLang="en-US" sz="1100" dirty="0">
              <a:latin typeface="나눔고딕코딩" panose="020D0009000000000000" pitchFamily="49" charset="-127"/>
              <a:ea typeface="나눔고딕코딩" panose="020D0009000000000000" pitchFamily="49" charset="-127"/>
            </a:endParaRPr>
          </a:p>
        </p:txBody>
      </p:sp>
    </p:spTree>
    <p:extLst>
      <p:ext uri="{BB962C8B-B14F-4D97-AF65-F5344CB8AC3E}">
        <p14:creationId xmlns:p14="http://schemas.microsoft.com/office/powerpoint/2010/main" val="164637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Compressed Texture</a:t>
            </a:r>
            <a:endParaRPr lang="ko-KR" altLang="en-US"/>
          </a:p>
        </p:txBody>
      </p:sp>
      <p:sp>
        <p:nvSpPr>
          <p:cNvPr id="3" name="내용 개체 틀 2"/>
          <p:cNvSpPr>
            <a:spLocks noGrp="1"/>
          </p:cNvSpPr>
          <p:nvPr>
            <p:ph idx="1"/>
          </p:nvPr>
        </p:nvSpPr>
        <p:spPr>
          <a:xfrm>
            <a:off x="628650" y="907256"/>
            <a:ext cx="7886700" cy="3962400"/>
          </a:xfrm>
        </p:spPr>
        <p:txBody>
          <a:bodyPr>
            <a:normAutofit/>
          </a:bodyPr>
          <a:lstStyle/>
          <a:p>
            <a:r>
              <a:rPr lang="en-US" altLang="ko-KR" b="0" dirty="0">
                <a:latin typeface="나눔고딕코딩" panose="020D0009000000000000" pitchFamily="49" charset="-127"/>
                <a:ea typeface="나눔고딕코딩" panose="020D0009000000000000" pitchFamily="49" charset="-127"/>
              </a:rPr>
              <a:t>void </a:t>
            </a:r>
            <a:r>
              <a:rPr lang="en-US" altLang="ko-KR" dirty="0">
                <a:latin typeface="나눔고딕코딩" panose="020D0009000000000000" pitchFamily="49" charset="-127"/>
                <a:ea typeface="나눔고딕코딩" panose="020D0009000000000000" pitchFamily="49" charset="-127"/>
              </a:rPr>
              <a:t>gl.compressedTexImage2D</a:t>
            </a:r>
            <a:r>
              <a:rPr lang="en-US" altLang="ko-KR" b="0" dirty="0">
                <a:latin typeface="나눔고딕코딩" panose="020D0009000000000000" pitchFamily="49" charset="-127"/>
                <a:ea typeface="나눔고딕코딩" panose="020D0009000000000000" pitchFamily="49" charset="-127"/>
              </a:rPr>
              <a:t>(GLenum target, GLint level, </a:t>
            </a:r>
            <a:r>
              <a:rPr lang="en-US" altLang="ko-KR" b="0" dirty="0" err="1">
                <a:latin typeface="나눔고딕코딩" panose="020D0009000000000000" pitchFamily="49" charset="-127"/>
                <a:ea typeface="나눔고딕코딩" panose="020D0009000000000000" pitchFamily="49" charset="-127"/>
              </a:rPr>
              <a:t>GLenum</a:t>
            </a:r>
            <a:r>
              <a:rPr lang="en-US" altLang="ko-KR" b="0" dirty="0">
                <a:latin typeface="나눔고딕코딩" panose="020D0009000000000000" pitchFamily="49" charset="-127"/>
                <a:ea typeface="나눔고딕코딩" panose="020D0009000000000000" pitchFamily="49" charset="-127"/>
              </a:rPr>
              <a:t> internalformat, GLsizei width, GLsizei height, GLint border, GLsizei imageSize, const void *data)</a:t>
            </a:r>
          </a:p>
          <a:p>
            <a:pPr lvl="1"/>
            <a:r>
              <a:rPr lang="en-US" altLang="ko-KR" sz="1350" b="1" dirty="0">
                <a:latin typeface="나눔고딕코딩" panose="020D0009000000000000" pitchFamily="49" charset="-127"/>
                <a:ea typeface="나눔고딕코딩" panose="020D0009000000000000" pitchFamily="49" charset="-127"/>
              </a:rPr>
              <a:t>target</a:t>
            </a:r>
            <a:r>
              <a:rPr lang="en-US" altLang="ko-KR" sz="1350" dirty="0">
                <a:latin typeface="나눔고딕코딩" panose="020D0009000000000000" pitchFamily="49" charset="-127"/>
                <a:ea typeface="나눔고딕코딩" panose="020D0009000000000000" pitchFamily="49" charset="-127"/>
              </a:rPr>
              <a:t> specifies the texture target, should be GL_TEXTURE_2D or one of the GL_TEXTURE_CUBE_MAP_* face targets</a:t>
            </a:r>
          </a:p>
          <a:p>
            <a:pPr lvl="1"/>
            <a:r>
              <a:rPr lang="en-US" altLang="ko-KR" sz="1350" b="1" dirty="0">
                <a:latin typeface="나눔고딕코딩" panose="020D0009000000000000" pitchFamily="49" charset="-127"/>
                <a:ea typeface="나눔고딕코딩" panose="020D0009000000000000" pitchFamily="49" charset="-127"/>
              </a:rPr>
              <a:t>level</a:t>
            </a:r>
            <a:r>
              <a:rPr lang="en-US" altLang="ko-KR" sz="1350" dirty="0">
                <a:latin typeface="나눔고딕코딩" panose="020D0009000000000000" pitchFamily="49" charset="-127"/>
                <a:ea typeface="나눔고딕코딩" panose="020D0009000000000000" pitchFamily="49" charset="-127"/>
              </a:rPr>
              <a:t> specifies which mip level to load. The base level is specified by 0 followed by an increasing level for each successive </a:t>
            </a:r>
            <a:r>
              <a:rPr lang="en-US" altLang="ko-KR" sz="1350" dirty="0" err="1">
                <a:latin typeface="나눔고딕코딩" panose="020D0009000000000000" pitchFamily="49" charset="-127"/>
                <a:ea typeface="나눔고딕코딩" panose="020D0009000000000000" pitchFamily="49" charset="-127"/>
              </a:rPr>
              <a:t>mipmap</a:t>
            </a:r>
            <a:endParaRPr lang="en-US" altLang="ko-KR" sz="1350" dirty="0">
              <a:latin typeface="나눔고딕코딩" panose="020D0009000000000000" pitchFamily="49" charset="-127"/>
              <a:ea typeface="나눔고딕코딩" panose="020D0009000000000000" pitchFamily="49" charset="-127"/>
            </a:endParaRPr>
          </a:p>
          <a:p>
            <a:pPr lvl="1"/>
            <a:r>
              <a:rPr lang="en-US" altLang="ko-KR" sz="1350" b="1" dirty="0">
                <a:latin typeface="나눔고딕코딩" panose="020D0009000000000000" pitchFamily="49" charset="-127"/>
                <a:ea typeface="나눔고딕코딩" panose="020D0009000000000000" pitchFamily="49" charset="-127"/>
              </a:rPr>
              <a:t>internalFormat</a:t>
            </a:r>
            <a:r>
              <a:rPr lang="en-US" altLang="ko-KR" sz="1350" dirty="0">
                <a:latin typeface="나눔고딕코딩" panose="020D0009000000000000" pitchFamily="49" charset="-127"/>
                <a:ea typeface="나눔고딕코딩" panose="020D0009000000000000" pitchFamily="49" charset="-127"/>
              </a:rPr>
              <a:t> the internal format for the texture storage. This is the compressed texture format to use. No compressed formats are defined by core OpenGL ES 2.0, so the format used here must come from an extension</a:t>
            </a:r>
          </a:p>
          <a:p>
            <a:pPr lvl="1"/>
            <a:r>
              <a:rPr lang="en-US" altLang="ko-KR" sz="1350" b="1" dirty="0">
                <a:latin typeface="나눔고딕코딩" panose="020D0009000000000000" pitchFamily="49" charset="-127"/>
                <a:ea typeface="나눔고딕코딩" panose="020D0009000000000000" pitchFamily="49" charset="-127"/>
              </a:rPr>
              <a:t>width</a:t>
            </a:r>
            <a:r>
              <a:rPr lang="en-US" altLang="ko-KR" sz="1350" dirty="0">
                <a:latin typeface="나눔고딕코딩" panose="020D0009000000000000" pitchFamily="49" charset="-127"/>
                <a:ea typeface="나눔고딕코딩" panose="020D0009000000000000" pitchFamily="49" charset="-127"/>
              </a:rPr>
              <a:t> the width of the image in pixels</a:t>
            </a:r>
          </a:p>
          <a:p>
            <a:pPr lvl="1"/>
            <a:r>
              <a:rPr lang="en-US" altLang="ko-KR" sz="1350" b="1" dirty="0">
                <a:latin typeface="나눔고딕코딩" panose="020D0009000000000000" pitchFamily="49" charset="-127"/>
                <a:ea typeface="나눔고딕코딩" panose="020D0009000000000000" pitchFamily="49" charset="-127"/>
              </a:rPr>
              <a:t>height</a:t>
            </a:r>
            <a:r>
              <a:rPr lang="en-US" altLang="ko-KR" sz="1350" dirty="0">
                <a:latin typeface="나눔고딕코딩" panose="020D0009000000000000" pitchFamily="49" charset="-127"/>
                <a:ea typeface="나눔고딕코딩" panose="020D0009000000000000" pitchFamily="49" charset="-127"/>
              </a:rPr>
              <a:t> the height of the image in pixels</a:t>
            </a:r>
          </a:p>
          <a:p>
            <a:pPr lvl="1"/>
            <a:r>
              <a:rPr lang="en-US" altLang="ko-KR" sz="1350" b="1" dirty="0">
                <a:latin typeface="나눔고딕코딩" panose="020D0009000000000000" pitchFamily="49" charset="-127"/>
                <a:ea typeface="나눔고딕코딩" panose="020D0009000000000000" pitchFamily="49" charset="-127"/>
              </a:rPr>
              <a:t>border</a:t>
            </a:r>
            <a:r>
              <a:rPr lang="en-US" altLang="ko-KR" sz="1350" dirty="0">
                <a:latin typeface="나눔고딕코딩" panose="020D0009000000000000" pitchFamily="49" charset="-127"/>
                <a:ea typeface="나눔고딕코딩" panose="020D0009000000000000" pitchFamily="49" charset="-127"/>
              </a:rPr>
              <a:t> this parameter is ignored in OpenGL ES, it was kept for compatibility with the desktop OpenGL interface. Should be 0</a:t>
            </a:r>
          </a:p>
          <a:p>
            <a:pPr lvl="1"/>
            <a:r>
              <a:rPr lang="en-US" altLang="ko-KR" sz="1350" b="1" dirty="0">
                <a:latin typeface="나눔고딕코딩" panose="020D0009000000000000" pitchFamily="49" charset="-127"/>
                <a:ea typeface="나눔고딕코딩" panose="020D0009000000000000" pitchFamily="49" charset="-127"/>
              </a:rPr>
              <a:t>imageSize</a:t>
            </a:r>
            <a:r>
              <a:rPr lang="en-US" altLang="ko-KR" sz="1350" dirty="0">
                <a:latin typeface="나눔고딕코딩" panose="020D0009000000000000" pitchFamily="49" charset="-127"/>
                <a:ea typeface="나눔고딕코딩" panose="020D0009000000000000" pitchFamily="49" charset="-127"/>
              </a:rPr>
              <a:t> the size of the image in bytes</a:t>
            </a:r>
          </a:p>
          <a:p>
            <a:pPr lvl="1"/>
            <a:r>
              <a:rPr lang="en-US" altLang="ko-KR" sz="1350" b="1" dirty="0">
                <a:latin typeface="나눔고딕코딩" panose="020D0009000000000000" pitchFamily="49" charset="-127"/>
                <a:ea typeface="나눔고딕코딩" panose="020D0009000000000000" pitchFamily="49" charset="-127"/>
              </a:rPr>
              <a:t>data</a:t>
            </a:r>
            <a:r>
              <a:rPr lang="en-US" altLang="ko-KR" sz="1350" dirty="0">
                <a:latin typeface="나눔고딕코딩" panose="020D0009000000000000" pitchFamily="49" charset="-127"/>
                <a:ea typeface="나눔고딕코딩" panose="020D0009000000000000" pitchFamily="49" charset="-127"/>
              </a:rPr>
              <a:t> contains the actual compressed pixel data for the image.	These data must hold imageSize number of bytes</a:t>
            </a:r>
            <a:endParaRPr lang="ko-KR" altLang="en-US" sz="1350" dirty="0">
              <a:latin typeface="나눔고딕코딩" panose="020D0009000000000000" pitchFamily="49" charset="-127"/>
              <a:ea typeface="나눔고딕코딩" panose="020D0009000000000000" pitchFamily="49" charset="-127"/>
            </a:endParaRPr>
          </a:p>
        </p:txBody>
      </p:sp>
    </p:spTree>
    <p:extLst>
      <p:ext uri="{BB962C8B-B14F-4D97-AF65-F5344CB8AC3E}">
        <p14:creationId xmlns:p14="http://schemas.microsoft.com/office/powerpoint/2010/main" val="724258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Compressed Texture</a:t>
            </a:r>
            <a:endParaRPr lang="ko-KR" altLang="en-US"/>
          </a:p>
        </p:txBody>
      </p:sp>
      <p:pic>
        <p:nvPicPr>
          <p:cNvPr id="3074" name="Picture 2" descr="http://upload.wikimedia.org/wikipedia/en/6/6e/Detail_of_ASTC_compressed_image.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53369" y="3337317"/>
            <a:ext cx="3383717" cy="16461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oftware.intel.com/sites/default/files/853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369" y="809967"/>
            <a:ext cx="4744520" cy="237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862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A30025-805C-499E-924E-E03A16CBD141}"/>
              </a:ext>
            </a:extLst>
          </p:cNvPr>
          <p:cNvSpPr>
            <a:spLocks noGrp="1"/>
          </p:cNvSpPr>
          <p:nvPr>
            <p:ph type="title"/>
          </p:nvPr>
        </p:nvSpPr>
        <p:spPr/>
        <p:txBody>
          <a:bodyPr/>
          <a:lstStyle/>
          <a:p>
            <a:r>
              <a:rPr lang="en-US" altLang="ko-KR" dirty="0"/>
              <a:t>Other texture Command (1)</a:t>
            </a:r>
            <a:endParaRPr lang="ko-KR" altLang="en-US" dirty="0"/>
          </a:p>
        </p:txBody>
      </p:sp>
      <p:sp>
        <p:nvSpPr>
          <p:cNvPr id="3" name="내용 개체 틀 2">
            <a:extLst>
              <a:ext uri="{FF2B5EF4-FFF2-40B4-BE49-F238E27FC236}">
                <a16:creationId xmlns:a16="http://schemas.microsoft.com/office/drawing/2014/main" id="{F8EFB139-1A87-4215-BA0C-0DD2F8A62AEE}"/>
              </a:ext>
            </a:extLst>
          </p:cNvPr>
          <p:cNvSpPr>
            <a:spLocks noGrp="1"/>
          </p:cNvSpPr>
          <p:nvPr>
            <p:ph idx="1"/>
          </p:nvPr>
        </p:nvSpPr>
        <p:spPr/>
        <p:txBody>
          <a:bodyPr>
            <a:noAutofit/>
          </a:bodyPr>
          <a:lstStyle/>
          <a:p>
            <a:r>
              <a:rPr lang="en-US" altLang="ko-KR" sz="1400" dirty="0">
                <a:latin typeface="나눔고딕코딩" panose="020D0009000000000000" pitchFamily="49" charset="-127"/>
                <a:ea typeface="나눔고딕코딩" panose="020D0009000000000000" pitchFamily="49" charset="-127"/>
              </a:rPr>
              <a:t>void </a:t>
            </a:r>
            <a:r>
              <a:rPr lang="en-US" altLang="ko-KR" sz="1400" b="1" dirty="0" err="1">
                <a:latin typeface="나눔고딕코딩" panose="020D0009000000000000" pitchFamily="49" charset="-127"/>
                <a:ea typeface="나눔고딕코딩" panose="020D0009000000000000" pitchFamily="49" charset="-127"/>
              </a:rPr>
              <a:t>activeTexture</a:t>
            </a:r>
            <a:r>
              <a:rPr lang="en-US" altLang="ko-KR" sz="1400" dirty="0">
                <a:latin typeface="나눔고딕코딩" panose="020D0009000000000000" pitchFamily="49" charset="-127"/>
                <a:ea typeface="나눔고딕코딩" panose="020D0009000000000000" pitchFamily="49" charset="-127"/>
              </a:rPr>
              <a:t>(</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texture</a:t>
            </a:r>
            <a:r>
              <a:rPr lang="en-US" altLang="ko-KR" sz="1400" dirty="0">
                <a:latin typeface="나눔고딕코딩" panose="020D0009000000000000" pitchFamily="49" charset="-127"/>
                <a:ea typeface="나눔고딕코딩" panose="020D0009000000000000" pitchFamily="49" charset="-127"/>
              </a:rPr>
              <a:t>)</a:t>
            </a:r>
            <a:endParaRPr lang="en-US" altLang="ko-KR" sz="1400" b="1" dirty="0">
              <a:latin typeface="나눔고딕코딩" panose="020D0009000000000000" pitchFamily="49" charset="-127"/>
              <a:ea typeface="나눔고딕코딩" panose="020D0009000000000000" pitchFamily="49" charset="-127"/>
            </a:endParaRPr>
          </a:p>
          <a:p>
            <a:pPr lvl="1"/>
            <a:r>
              <a:rPr lang="en-US" altLang="ko-KR" sz="1400" i="1" dirty="0">
                <a:latin typeface="나눔고딕코딩" panose="020D0009000000000000" pitchFamily="49" charset="-127"/>
                <a:ea typeface="나눔고딕코딩" panose="020D0009000000000000" pitchFamily="49" charset="-127"/>
              </a:rPr>
              <a:t>texture: </a:t>
            </a:r>
            <a:r>
              <a:rPr lang="en-US" altLang="ko-KR" sz="1400" dirty="0">
                <a:latin typeface="나눔고딕코딩" panose="020D0009000000000000" pitchFamily="49" charset="-127"/>
                <a:ea typeface="나눔고딕코딩" panose="020D0009000000000000" pitchFamily="49" charset="-127"/>
              </a:rPr>
              <a:t>[TEXTURE0..TEXTURE</a:t>
            </a:r>
            <a:r>
              <a:rPr lang="en-US" altLang="ko-KR" sz="1400" i="1" dirty="0">
                <a:latin typeface="나눔고딕코딩" panose="020D0009000000000000" pitchFamily="49" charset="-127"/>
                <a:ea typeface="나눔고딕코딩" panose="020D0009000000000000" pitchFamily="49" charset="-127"/>
              </a:rPr>
              <a:t>i</a:t>
            </a:r>
            <a:r>
              <a:rPr lang="en-US" altLang="ko-KR" sz="1400" dirty="0">
                <a:latin typeface="나눔고딕코딩" panose="020D0009000000000000" pitchFamily="49" charset="-127"/>
                <a:ea typeface="나눔고딕코딩" panose="020D0009000000000000" pitchFamily="49" charset="-127"/>
              </a:rPr>
              <a:t>] where </a:t>
            </a:r>
            <a:r>
              <a:rPr lang="en-US" altLang="ko-KR" sz="1400" i="1" dirty="0">
                <a:latin typeface="나눔고딕코딩" panose="020D0009000000000000" pitchFamily="49" charset="-127"/>
                <a:ea typeface="나눔고딕코딩" panose="020D0009000000000000" pitchFamily="49" charset="-127"/>
              </a:rPr>
              <a:t>i </a:t>
            </a:r>
            <a:r>
              <a:rPr lang="en-US" altLang="ko-KR" sz="1400" dirty="0">
                <a:latin typeface="나눔고딕코딩" panose="020D0009000000000000" pitchFamily="49" charset="-127"/>
                <a:ea typeface="나눔고딕코딩" panose="020D0009000000000000" pitchFamily="49" charset="-127"/>
              </a:rPr>
              <a:t>= MAX_COMBINED_TEXTURE_IMAGE_UNITS - 1</a:t>
            </a:r>
          </a:p>
          <a:p>
            <a:r>
              <a:rPr lang="en-US" altLang="ko-KR" sz="1400" dirty="0">
                <a:latin typeface="나눔고딕코딩" panose="020D0009000000000000" pitchFamily="49" charset="-127"/>
                <a:ea typeface="나눔고딕코딩" panose="020D0009000000000000" pitchFamily="49" charset="-127"/>
              </a:rPr>
              <a:t>void </a:t>
            </a:r>
            <a:r>
              <a:rPr lang="en-US" altLang="ko-KR" sz="1400" b="1" dirty="0">
                <a:latin typeface="나눔고딕코딩" panose="020D0009000000000000" pitchFamily="49" charset="-127"/>
                <a:ea typeface="나눔고딕코딩" panose="020D0009000000000000" pitchFamily="49" charset="-127"/>
              </a:rPr>
              <a:t>copyTexImage2D</a:t>
            </a:r>
            <a:r>
              <a:rPr lang="en-US" altLang="ko-KR" sz="1400" dirty="0">
                <a:latin typeface="나눔고딕코딩" panose="020D0009000000000000" pitchFamily="49" charset="-127"/>
                <a:ea typeface="나눔고딕코딩" panose="020D0009000000000000" pitchFamily="49" charset="-127"/>
              </a:rPr>
              <a:t>(</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target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level</a:t>
            </a:r>
            <a:r>
              <a:rPr lang="en-US" altLang="ko-KR" sz="1400" dirty="0">
                <a:latin typeface="나눔고딕코딩" panose="020D0009000000000000" pitchFamily="49" charset="-127"/>
                <a:ea typeface="나눔고딕코딩" panose="020D0009000000000000" pitchFamily="49" charset="-127"/>
              </a:rPr>
              <a:t>, </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err="1">
                <a:latin typeface="나눔고딕코딩" panose="020D0009000000000000" pitchFamily="49" charset="-127"/>
                <a:ea typeface="나눔고딕코딩" panose="020D0009000000000000" pitchFamily="49" charset="-127"/>
              </a:rPr>
              <a:t>internalformat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x</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y</a:t>
            </a:r>
            <a:r>
              <a:rPr lang="en-US" altLang="ko-KR" sz="1400" dirty="0">
                <a:latin typeface="나눔고딕코딩" panose="020D0009000000000000" pitchFamily="49" charset="-127"/>
                <a:ea typeface="나눔고딕코딩" panose="020D0009000000000000" pitchFamily="49" charset="-127"/>
              </a:rPr>
              <a:t>, long </a:t>
            </a:r>
            <a:r>
              <a:rPr lang="en-US" altLang="ko-KR" sz="1400" i="1" dirty="0">
                <a:latin typeface="나눔고딕코딩" panose="020D0009000000000000" pitchFamily="49" charset="-127"/>
                <a:ea typeface="나눔고딕코딩" panose="020D0009000000000000" pitchFamily="49" charset="-127"/>
              </a:rPr>
              <a:t>width</a:t>
            </a:r>
            <a:r>
              <a:rPr lang="en-US" altLang="ko-KR" sz="1400" dirty="0">
                <a:latin typeface="나눔고딕코딩" panose="020D0009000000000000" pitchFamily="49" charset="-127"/>
                <a:ea typeface="나눔고딕코딩" panose="020D0009000000000000" pitchFamily="49" charset="-127"/>
              </a:rPr>
              <a:t>, long </a:t>
            </a:r>
            <a:r>
              <a:rPr lang="en-US" altLang="ko-KR" sz="1400" i="1" dirty="0">
                <a:latin typeface="나눔고딕코딩" panose="020D0009000000000000" pitchFamily="49" charset="-127"/>
                <a:ea typeface="나눔고딕코딩" panose="020D0009000000000000" pitchFamily="49" charset="-127"/>
              </a:rPr>
              <a:t>height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border</a:t>
            </a:r>
            <a:r>
              <a:rPr lang="en-US" altLang="ko-KR" sz="1400" dirty="0">
                <a:latin typeface="나눔고딕코딩" panose="020D0009000000000000" pitchFamily="49" charset="-127"/>
                <a:ea typeface="나눔고딕코딩" panose="020D0009000000000000" pitchFamily="49" charset="-127"/>
              </a:rPr>
              <a:t>)</a:t>
            </a:r>
          </a:p>
          <a:p>
            <a:pPr lvl="1"/>
            <a:r>
              <a:rPr lang="fr-FR" altLang="ko-KR" sz="1400" i="1" dirty="0">
                <a:latin typeface="나눔고딕코딩" panose="020D0009000000000000" pitchFamily="49" charset="-127"/>
                <a:ea typeface="나눔고딕코딩" panose="020D0009000000000000" pitchFamily="49" charset="-127"/>
              </a:rPr>
              <a:t>target: </a:t>
            </a:r>
            <a:r>
              <a:rPr lang="fr-FR" altLang="ko-KR" sz="1400" dirty="0">
                <a:latin typeface="나눔고딕코딩" panose="020D0009000000000000" pitchFamily="49" charset="-127"/>
                <a:ea typeface="나눔고딕코딩" panose="020D0009000000000000" pitchFamily="49" charset="-127"/>
              </a:rPr>
              <a:t>TEXTURE_2D, TEXTURE_CUBE_MAP_POSITIVE_{X,Y,Z}, </a:t>
            </a:r>
            <a:r>
              <a:rPr lang="en-US" altLang="ko-KR" sz="1400" dirty="0">
                <a:latin typeface="나눔고딕코딩" panose="020D0009000000000000" pitchFamily="49" charset="-127"/>
                <a:ea typeface="나눔고딕코딩" panose="020D0009000000000000" pitchFamily="49" charset="-127"/>
              </a:rPr>
              <a:t>TEXTURE_CUBE_MAP_NEGATIVE_{X,Y,Z}</a:t>
            </a:r>
          </a:p>
          <a:p>
            <a:pPr lvl="1"/>
            <a:r>
              <a:rPr lang="fr-FR" altLang="ko-KR" sz="1400" i="1" dirty="0">
                <a:latin typeface="나눔고딕코딩" panose="020D0009000000000000" pitchFamily="49" charset="-127"/>
                <a:ea typeface="나눔고딕코딩" panose="020D0009000000000000" pitchFamily="49" charset="-127"/>
              </a:rPr>
              <a:t>internalformat: </a:t>
            </a:r>
            <a:r>
              <a:rPr lang="fr-FR" altLang="ko-KR" sz="1400" dirty="0">
                <a:latin typeface="나눔고딕코딩" panose="020D0009000000000000" pitchFamily="49" charset="-127"/>
                <a:ea typeface="나눔고딕코딩" panose="020D0009000000000000" pitchFamily="49" charset="-127"/>
              </a:rPr>
              <a:t>ALPHA, LUMINANCE, LUMINANCE_ALPHA, RGB[A]</a:t>
            </a:r>
          </a:p>
          <a:p>
            <a:r>
              <a:rPr lang="en-US" altLang="ko-KR" sz="1400" dirty="0">
                <a:latin typeface="나눔고딕코딩" panose="020D0009000000000000" pitchFamily="49" charset="-127"/>
                <a:ea typeface="나눔고딕코딩" panose="020D0009000000000000" pitchFamily="49" charset="-127"/>
              </a:rPr>
              <a:t>void </a:t>
            </a:r>
            <a:r>
              <a:rPr lang="en-US" altLang="ko-KR" sz="1400" b="1" dirty="0">
                <a:latin typeface="나눔고딕코딩" panose="020D0009000000000000" pitchFamily="49" charset="-127"/>
                <a:ea typeface="나눔고딕코딩" panose="020D0009000000000000" pitchFamily="49" charset="-127"/>
              </a:rPr>
              <a:t>copyTexSubImage2D</a:t>
            </a:r>
            <a:r>
              <a:rPr lang="en-US" altLang="ko-KR" sz="1400" dirty="0">
                <a:latin typeface="나눔고딕코딩" panose="020D0009000000000000" pitchFamily="49" charset="-127"/>
                <a:ea typeface="나눔고딕코딩" panose="020D0009000000000000" pitchFamily="49" charset="-127"/>
              </a:rPr>
              <a:t>(</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target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level</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err="1">
                <a:latin typeface="나눔고딕코딩" panose="020D0009000000000000" pitchFamily="49" charset="-127"/>
                <a:ea typeface="나눔고딕코딩" panose="020D0009000000000000" pitchFamily="49" charset="-127"/>
              </a:rPr>
              <a:t>xoffset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err="1">
                <a:latin typeface="나눔고딕코딩" panose="020D0009000000000000" pitchFamily="49" charset="-127"/>
                <a:ea typeface="나눔고딕코딩" panose="020D0009000000000000" pitchFamily="49" charset="-127"/>
              </a:rPr>
              <a:t>yoffset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x</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y</a:t>
            </a:r>
            <a:r>
              <a:rPr lang="en-US" altLang="ko-KR" sz="1400" dirty="0">
                <a:latin typeface="나눔고딕코딩" panose="020D0009000000000000" pitchFamily="49" charset="-127"/>
                <a:ea typeface="나눔고딕코딩" panose="020D0009000000000000" pitchFamily="49" charset="-127"/>
              </a:rPr>
              <a:t>, long </a:t>
            </a:r>
            <a:r>
              <a:rPr lang="en-US" altLang="ko-KR" sz="1400" i="1" dirty="0">
                <a:latin typeface="나눔고딕코딩" panose="020D0009000000000000" pitchFamily="49" charset="-127"/>
                <a:ea typeface="나눔고딕코딩" panose="020D0009000000000000" pitchFamily="49" charset="-127"/>
              </a:rPr>
              <a:t>width</a:t>
            </a:r>
            <a:r>
              <a:rPr lang="en-US" altLang="ko-KR" sz="1400" dirty="0">
                <a:latin typeface="나눔고딕코딩" panose="020D0009000000000000" pitchFamily="49" charset="-127"/>
                <a:ea typeface="나눔고딕코딩" panose="020D0009000000000000" pitchFamily="49" charset="-127"/>
              </a:rPr>
              <a:t>, long </a:t>
            </a:r>
            <a:r>
              <a:rPr lang="en-US" altLang="ko-KR" sz="1400" i="1" dirty="0">
                <a:latin typeface="나눔고딕코딩" panose="020D0009000000000000" pitchFamily="49" charset="-127"/>
                <a:ea typeface="나눔고딕코딩" panose="020D0009000000000000" pitchFamily="49" charset="-127"/>
              </a:rPr>
              <a:t>height</a:t>
            </a:r>
            <a:r>
              <a:rPr lang="en-US" altLang="ko-KR" sz="1400" dirty="0">
                <a:latin typeface="나눔고딕코딩" panose="020D0009000000000000" pitchFamily="49" charset="-127"/>
                <a:ea typeface="나눔고딕코딩" panose="020D0009000000000000" pitchFamily="49" charset="-127"/>
              </a:rPr>
              <a:t>)</a:t>
            </a:r>
          </a:p>
          <a:p>
            <a:r>
              <a:rPr lang="en-US" altLang="ko-KR" sz="1400" dirty="0">
                <a:latin typeface="나눔고딕코딩" panose="020D0009000000000000" pitchFamily="49" charset="-127"/>
                <a:ea typeface="나눔고딕코딩" panose="020D0009000000000000" pitchFamily="49" charset="-127"/>
              </a:rPr>
              <a:t>any </a:t>
            </a:r>
            <a:r>
              <a:rPr lang="en-US" altLang="ko-KR" sz="1400" b="1" dirty="0" err="1">
                <a:latin typeface="나눔고딕코딩" panose="020D0009000000000000" pitchFamily="49" charset="-127"/>
                <a:ea typeface="나눔고딕코딩" panose="020D0009000000000000" pitchFamily="49" charset="-127"/>
              </a:rPr>
              <a:t>getTexParameter</a:t>
            </a:r>
            <a:r>
              <a:rPr lang="en-US" altLang="ko-KR" sz="1400" dirty="0">
                <a:latin typeface="나눔고딕코딩" panose="020D0009000000000000" pitchFamily="49" charset="-127"/>
                <a:ea typeface="나눔고딕코딩" panose="020D0009000000000000" pitchFamily="49" charset="-127"/>
              </a:rPr>
              <a:t>(</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target</a:t>
            </a:r>
            <a:r>
              <a:rPr lang="en-US" altLang="ko-KR" sz="1400" dirty="0">
                <a:latin typeface="나눔고딕코딩" panose="020D0009000000000000" pitchFamily="49" charset="-127"/>
                <a:ea typeface="나눔고딕코딩" panose="020D0009000000000000" pitchFamily="49" charset="-127"/>
              </a:rPr>
              <a:t>, </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err="1">
                <a:latin typeface="나눔고딕코딩" panose="020D0009000000000000" pitchFamily="49" charset="-127"/>
                <a:ea typeface="나눔고딕코딩" panose="020D0009000000000000" pitchFamily="49" charset="-127"/>
              </a:rPr>
              <a:t>pname</a:t>
            </a:r>
            <a:r>
              <a:rPr lang="en-US" altLang="ko-KR" sz="1400" dirty="0">
                <a:latin typeface="나눔고딕코딩" panose="020D0009000000000000" pitchFamily="49" charset="-127"/>
                <a:ea typeface="나눔고딕코딩" panose="020D0009000000000000" pitchFamily="49" charset="-127"/>
              </a:rPr>
              <a:t>)</a:t>
            </a:r>
          </a:p>
          <a:p>
            <a:pPr lvl="1"/>
            <a:r>
              <a:rPr lang="en-US" altLang="ko-KR" sz="1400" i="1" dirty="0">
                <a:latin typeface="나눔고딕코딩" panose="020D0009000000000000" pitchFamily="49" charset="-127"/>
                <a:ea typeface="나눔고딕코딩" panose="020D0009000000000000" pitchFamily="49" charset="-127"/>
              </a:rPr>
              <a:t>target: </a:t>
            </a:r>
            <a:r>
              <a:rPr lang="en-US" altLang="ko-KR" sz="1400" dirty="0">
                <a:latin typeface="나눔고딕코딩" panose="020D0009000000000000" pitchFamily="49" charset="-127"/>
                <a:ea typeface="나눔고딕코딩" panose="020D0009000000000000" pitchFamily="49" charset="-127"/>
              </a:rPr>
              <a:t>TEXTURE_2D, TEXTURE_CUBE_MAP</a:t>
            </a:r>
          </a:p>
          <a:p>
            <a:pPr lvl="1"/>
            <a:r>
              <a:rPr lang="en-US" altLang="ko-KR" sz="1400" i="1" dirty="0" err="1">
                <a:latin typeface="나눔고딕코딩" panose="020D0009000000000000" pitchFamily="49" charset="-127"/>
                <a:ea typeface="나눔고딕코딩" panose="020D0009000000000000" pitchFamily="49" charset="-127"/>
              </a:rPr>
              <a:t>pname</a:t>
            </a:r>
            <a:r>
              <a:rPr lang="en-US" altLang="ko-KR" sz="1400" i="1" dirty="0">
                <a:latin typeface="나눔고딕코딩" panose="020D0009000000000000" pitchFamily="49" charset="-127"/>
                <a:ea typeface="나눔고딕코딩" panose="020D0009000000000000" pitchFamily="49" charset="-127"/>
              </a:rPr>
              <a:t>: </a:t>
            </a:r>
            <a:r>
              <a:rPr lang="en-US" altLang="ko-KR" sz="1400" dirty="0">
                <a:latin typeface="나눔고딕코딩" panose="020D0009000000000000" pitchFamily="49" charset="-127"/>
                <a:ea typeface="나눔고딕코딩" panose="020D0009000000000000" pitchFamily="49" charset="-127"/>
              </a:rPr>
              <a:t>TEXTURE_WRAP_{S, T}, TEXTURE_{MIN, MAG}_FILTER</a:t>
            </a:r>
          </a:p>
          <a:p>
            <a:r>
              <a:rPr lang="en-US" altLang="ko-KR" sz="1400" dirty="0">
                <a:latin typeface="나눔고딕코딩" panose="020D0009000000000000" pitchFamily="49" charset="-127"/>
                <a:ea typeface="나눔고딕코딩" panose="020D0009000000000000" pitchFamily="49" charset="-127"/>
              </a:rPr>
              <a:t>bool </a:t>
            </a:r>
            <a:r>
              <a:rPr lang="en-US" altLang="ko-KR" sz="1400" b="1" dirty="0" err="1">
                <a:latin typeface="나눔고딕코딩" panose="020D0009000000000000" pitchFamily="49" charset="-127"/>
                <a:ea typeface="나눔고딕코딩" panose="020D0009000000000000" pitchFamily="49" charset="-127"/>
              </a:rPr>
              <a:t>isTexture</a:t>
            </a:r>
            <a:r>
              <a:rPr lang="en-US" altLang="ko-KR" sz="1400" dirty="0">
                <a:latin typeface="나눔고딕코딩" panose="020D0009000000000000" pitchFamily="49" charset="-127"/>
                <a:ea typeface="나눔고딕코딩" panose="020D0009000000000000" pitchFamily="49" charset="-127"/>
              </a:rPr>
              <a:t>(Object </a:t>
            </a:r>
            <a:r>
              <a:rPr lang="en-US" altLang="ko-KR" sz="1400" i="1" dirty="0">
                <a:latin typeface="나눔고딕코딩" panose="020D0009000000000000" pitchFamily="49" charset="-127"/>
                <a:ea typeface="나눔고딕코딩" panose="020D0009000000000000" pitchFamily="49" charset="-127"/>
              </a:rPr>
              <a:t>texture</a:t>
            </a:r>
            <a:r>
              <a:rPr lang="en-US" altLang="ko-KR" sz="1400" dirty="0">
                <a:latin typeface="나눔고딕코딩" panose="020D0009000000000000" pitchFamily="49" charset="-127"/>
                <a:ea typeface="나눔고딕코딩" panose="020D0009000000000000" pitchFamily="49" charset="-127"/>
              </a:rPr>
              <a:t>)</a:t>
            </a:r>
          </a:p>
        </p:txBody>
      </p:sp>
    </p:spTree>
    <p:extLst>
      <p:ext uri="{BB962C8B-B14F-4D97-AF65-F5344CB8AC3E}">
        <p14:creationId xmlns:p14="http://schemas.microsoft.com/office/powerpoint/2010/main" val="3160955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E33FF8-6043-401D-9615-AFB5C8C8CBD8}"/>
              </a:ext>
            </a:extLst>
          </p:cNvPr>
          <p:cNvSpPr>
            <a:spLocks noGrp="1"/>
          </p:cNvSpPr>
          <p:nvPr>
            <p:ph type="title"/>
          </p:nvPr>
        </p:nvSpPr>
        <p:spPr/>
        <p:txBody>
          <a:bodyPr/>
          <a:lstStyle/>
          <a:p>
            <a:r>
              <a:rPr lang="en-US" altLang="ko-KR" dirty="0"/>
              <a:t>Other texture Command (2)</a:t>
            </a:r>
            <a:endParaRPr lang="ko-KR" altLang="en-US" dirty="0"/>
          </a:p>
        </p:txBody>
      </p:sp>
      <p:sp>
        <p:nvSpPr>
          <p:cNvPr id="3" name="내용 개체 틀 2">
            <a:extLst>
              <a:ext uri="{FF2B5EF4-FFF2-40B4-BE49-F238E27FC236}">
                <a16:creationId xmlns:a16="http://schemas.microsoft.com/office/drawing/2014/main" id="{38A3FC72-CB4F-4CC7-B16A-E62A153ED0EC}"/>
              </a:ext>
            </a:extLst>
          </p:cNvPr>
          <p:cNvSpPr>
            <a:spLocks noGrp="1"/>
          </p:cNvSpPr>
          <p:nvPr>
            <p:ph idx="1"/>
          </p:nvPr>
        </p:nvSpPr>
        <p:spPr/>
        <p:txBody>
          <a:bodyPr>
            <a:noAutofit/>
          </a:bodyPr>
          <a:lstStyle/>
          <a:p>
            <a:pPr lvl="0"/>
            <a:r>
              <a:rPr lang="en-US" altLang="ko-KR" sz="1400" dirty="0">
                <a:latin typeface="나눔고딕코딩" panose="020D0009000000000000" pitchFamily="49" charset="-127"/>
                <a:ea typeface="나눔고딕코딩" panose="020D0009000000000000" pitchFamily="49" charset="-127"/>
              </a:rPr>
              <a:t>void </a:t>
            </a:r>
            <a:r>
              <a:rPr lang="en-US" altLang="ko-KR" sz="1400" b="1" dirty="0" err="1">
                <a:latin typeface="나눔고딕코딩" panose="020D0009000000000000" pitchFamily="49" charset="-127"/>
                <a:ea typeface="나눔고딕코딩" panose="020D0009000000000000" pitchFamily="49" charset="-127"/>
              </a:rPr>
              <a:t>texParameterf</a:t>
            </a:r>
            <a:r>
              <a:rPr lang="en-US" altLang="ko-KR" sz="1400" dirty="0">
                <a:latin typeface="나눔고딕코딩" panose="020D0009000000000000" pitchFamily="49" charset="-127"/>
                <a:ea typeface="나눔고딕코딩" panose="020D0009000000000000" pitchFamily="49" charset="-127"/>
              </a:rPr>
              <a:t>(</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target</a:t>
            </a:r>
            <a:r>
              <a:rPr lang="en-US" altLang="ko-KR" sz="1400" dirty="0">
                <a:latin typeface="나눔고딕코딩" panose="020D0009000000000000" pitchFamily="49" charset="-127"/>
                <a:ea typeface="나눔고딕코딩" panose="020D0009000000000000" pitchFamily="49" charset="-127"/>
              </a:rPr>
              <a:t>, </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err="1">
                <a:latin typeface="나눔고딕코딩" panose="020D0009000000000000" pitchFamily="49" charset="-127"/>
                <a:ea typeface="나눔고딕코딩" panose="020D0009000000000000" pitchFamily="49" charset="-127"/>
              </a:rPr>
              <a:t>pname</a:t>
            </a:r>
            <a:r>
              <a:rPr lang="en-US" altLang="ko-KR" sz="1400" dirty="0">
                <a:latin typeface="나눔고딕코딩" panose="020D0009000000000000" pitchFamily="49" charset="-127"/>
                <a:ea typeface="나눔고딕코딩" panose="020D0009000000000000" pitchFamily="49" charset="-127"/>
              </a:rPr>
              <a:t>, float </a:t>
            </a:r>
            <a:r>
              <a:rPr lang="en-US" altLang="ko-KR" sz="1400" i="1" dirty="0">
                <a:latin typeface="나눔고딕코딩" panose="020D0009000000000000" pitchFamily="49" charset="-127"/>
                <a:ea typeface="나눔고딕코딩" panose="020D0009000000000000" pitchFamily="49" charset="-127"/>
              </a:rPr>
              <a:t>param</a:t>
            </a:r>
            <a:r>
              <a:rPr lang="en-US" altLang="ko-KR" sz="1400" dirty="0">
                <a:latin typeface="나눔고딕코딩" panose="020D0009000000000000" pitchFamily="49" charset="-127"/>
                <a:ea typeface="나눔고딕코딩" panose="020D0009000000000000" pitchFamily="49" charset="-127"/>
              </a:rPr>
              <a:t>)</a:t>
            </a:r>
          </a:p>
          <a:p>
            <a:pPr lvl="1"/>
            <a:r>
              <a:rPr lang="en-US" altLang="ko-KR" sz="1400" i="1" dirty="0">
                <a:latin typeface="나눔고딕코딩" panose="020D0009000000000000" pitchFamily="49" charset="-127"/>
                <a:ea typeface="나눔고딕코딩" panose="020D0009000000000000" pitchFamily="49" charset="-127"/>
              </a:rPr>
              <a:t>target: </a:t>
            </a:r>
            <a:r>
              <a:rPr lang="en-US" altLang="ko-KR" sz="1400" dirty="0">
                <a:latin typeface="나눔고딕코딩" panose="020D0009000000000000" pitchFamily="49" charset="-127"/>
                <a:ea typeface="나눔고딕코딩" panose="020D0009000000000000" pitchFamily="49" charset="-127"/>
              </a:rPr>
              <a:t>TEXTURE_2D, TEXTURE_CUBE_MAP</a:t>
            </a:r>
          </a:p>
          <a:p>
            <a:pPr lvl="1"/>
            <a:r>
              <a:rPr lang="en-US" altLang="ko-KR" sz="1400" i="1" dirty="0" err="1">
                <a:latin typeface="나눔고딕코딩" panose="020D0009000000000000" pitchFamily="49" charset="-127"/>
                <a:ea typeface="나눔고딕코딩" panose="020D0009000000000000" pitchFamily="49" charset="-127"/>
              </a:rPr>
              <a:t>pname</a:t>
            </a:r>
            <a:r>
              <a:rPr lang="en-US" altLang="ko-KR" sz="1400" i="1" dirty="0">
                <a:latin typeface="나눔고딕코딩" panose="020D0009000000000000" pitchFamily="49" charset="-127"/>
                <a:ea typeface="나눔고딕코딩" panose="020D0009000000000000" pitchFamily="49" charset="-127"/>
              </a:rPr>
              <a:t>: </a:t>
            </a:r>
            <a:r>
              <a:rPr lang="en-US" altLang="ko-KR" sz="1400" dirty="0">
                <a:latin typeface="나눔고딕코딩" panose="020D0009000000000000" pitchFamily="49" charset="-127"/>
                <a:ea typeface="나눔고딕코딩" panose="020D0009000000000000" pitchFamily="49" charset="-127"/>
              </a:rPr>
              <a:t>TEXTURE_WRAP_{S, T}, TEXTURE_{MIN, MAG}_FILTER</a:t>
            </a:r>
          </a:p>
          <a:p>
            <a:pPr lvl="0"/>
            <a:r>
              <a:rPr lang="en-US" altLang="ko-KR" sz="1400" dirty="0">
                <a:latin typeface="나눔고딕코딩" panose="020D0009000000000000" pitchFamily="49" charset="-127"/>
                <a:ea typeface="나눔고딕코딩" panose="020D0009000000000000" pitchFamily="49" charset="-127"/>
              </a:rPr>
              <a:t>void </a:t>
            </a:r>
            <a:r>
              <a:rPr lang="en-US" altLang="ko-KR" sz="1400" b="1" dirty="0" err="1">
                <a:latin typeface="나눔고딕코딩" panose="020D0009000000000000" pitchFamily="49" charset="-127"/>
                <a:ea typeface="나눔고딕코딩" panose="020D0009000000000000" pitchFamily="49" charset="-127"/>
              </a:rPr>
              <a:t>texParameteri</a:t>
            </a:r>
            <a:r>
              <a:rPr lang="en-US" altLang="ko-KR" sz="1400" dirty="0">
                <a:latin typeface="나눔고딕코딩" panose="020D0009000000000000" pitchFamily="49" charset="-127"/>
                <a:ea typeface="나눔고딕코딩" panose="020D0009000000000000" pitchFamily="49" charset="-127"/>
              </a:rPr>
              <a:t>(</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target</a:t>
            </a:r>
            <a:r>
              <a:rPr lang="en-US" altLang="ko-KR" sz="1400" dirty="0">
                <a:latin typeface="나눔고딕코딩" panose="020D0009000000000000" pitchFamily="49" charset="-127"/>
                <a:ea typeface="나눔고딕코딩" panose="020D0009000000000000" pitchFamily="49" charset="-127"/>
              </a:rPr>
              <a:t>, </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err="1">
                <a:latin typeface="나눔고딕코딩" panose="020D0009000000000000" pitchFamily="49" charset="-127"/>
                <a:ea typeface="나눔고딕코딩" panose="020D0009000000000000" pitchFamily="49" charset="-127"/>
              </a:rPr>
              <a:t>pname</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param</a:t>
            </a:r>
            <a:r>
              <a:rPr lang="en-US" altLang="ko-KR" sz="1400" dirty="0">
                <a:latin typeface="나눔고딕코딩" panose="020D0009000000000000" pitchFamily="49" charset="-127"/>
                <a:ea typeface="나눔고딕코딩" panose="020D0009000000000000" pitchFamily="49" charset="-127"/>
              </a:rPr>
              <a:t>)</a:t>
            </a:r>
          </a:p>
          <a:p>
            <a:pPr lvl="1"/>
            <a:r>
              <a:rPr lang="en-US" altLang="ko-KR" sz="1400" i="1" dirty="0">
                <a:latin typeface="나눔고딕코딩" panose="020D0009000000000000" pitchFamily="49" charset="-127"/>
                <a:ea typeface="나눔고딕코딩" panose="020D0009000000000000" pitchFamily="49" charset="-127"/>
              </a:rPr>
              <a:t>target: </a:t>
            </a:r>
            <a:r>
              <a:rPr lang="en-US" altLang="ko-KR" sz="1400" dirty="0">
                <a:latin typeface="나눔고딕코딩" panose="020D0009000000000000" pitchFamily="49" charset="-127"/>
                <a:ea typeface="나눔고딕코딩" panose="020D0009000000000000" pitchFamily="49" charset="-127"/>
              </a:rPr>
              <a:t>TEXTURE_2D, TEXTURE_CUBE_MAP</a:t>
            </a:r>
          </a:p>
          <a:p>
            <a:pPr lvl="1"/>
            <a:r>
              <a:rPr lang="en-US" altLang="ko-KR" sz="1400" i="1" dirty="0" err="1">
                <a:latin typeface="나눔고딕코딩" panose="020D0009000000000000" pitchFamily="49" charset="-127"/>
                <a:ea typeface="나눔고딕코딩" panose="020D0009000000000000" pitchFamily="49" charset="-127"/>
              </a:rPr>
              <a:t>pname</a:t>
            </a:r>
            <a:r>
              <a:rPr lang="en-US" altLang="ko-KR" sz="1400" i="1" dirty="0">
                <a:latin typeface="나눔고딕코딩" panose="020D0009000000000000" pitchFamily="49" charset="-127"/>
                <a:ea typeface="나눔고딕코딩" panose="020D0009000000000000" pitchFamily="49" charset="-127"/>
              </a:rPr>
              <a:t>: </a:t>
            </a:r>
            <a:r>
              <a:rPr lang="en-US" altLang="ko-KR" sz="1400" dirty="0">
                <a:latin typeface="나눔고딕코딩" panose="020D0009000000000000" pitchFamily="49" charset="-127"/>
                <a:ea typeface="나눔고딕코딩" panose="020D0009000000000000" pitchFamily="49" charset="-127"/>
              </a:rPr>
              <a:t>TEXTURE_WRAP_{S, T}, TEXTURE_{MIN, MAG}_FILTER</a:t>
            </a:r>
          </a:p>
          <a:p>
            <a:pPr lvl="0"/>
            <a:r>
              <a:rPr lang="en-US" altLang="ko-KR" sz="1400" dirty="0">
                <a:latin typeface="나눔고딕코딩" panose="020D0009000000000000" pitchFamily="49" charset="-127"/>
                <a:ea typeface="나눔고딕코딩" panose="020D0009000000000000" pitchFamily="49" charset="-127"/>
              </a:rPr>
              <a:t>void </a:t>
            </a:r>
            <a:r>
              <a:rPr lang="en-US" altLang="ko-KR" sz="1400" b="1" dirty="0">
                <a:latin typeface="나눔고딕코딩" panose="020D0009000000000000" pitchFamily="49" charset="-127"/>
                <a:ea typeface="나눔고딕코딩" panose="020D0009000000000000" pitchFamily="49" charset="-127"/>
              </a:rPr>
              <a:t>texSubImage2D</a:t>
            </a:r>
            <a:r>
              <a:rPr lang="en-US" altLang="ko-KR" sz="1400" dirty="0">
                <a:latin typeface="나눔고딕코딩" panose="020D0009000000000000" pitchFamily="49" charset="-127"/>
                <a:ea typeface="나눔고딕코딩" panose="020D0009000000000000" pitchFamily="49" charset="-127"/>
              </a:rPr>
              <a:t>(</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target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level</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err="1">
                <a:latin typeface="나눔고딕코딩" panose="020D0009000000000000" pitchFamily="49" charset="-127"/>
                <a:ea typeface="나눔고딕코딩" panose="020D0009000000000000" pitchFamily="49" charset="-127"/>
              </a:rPr>
              <a:t>xoffset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err="1">
                <a:latin typeface="나눔고딕코딩" panose="020D0009000000000000" pitchFamily="49" charset="-127"/>
                <a:ea typeface="나눔고딕코딩" panose="020D0009000000000000" pitchFamily="49" charset="-127"/>
              </a:rPr>
              <a:t>yoffset</a:t>
            </a:r>
            <a:r>
              <a:rPr lang="en-US" altLang="ko-KR" sz="1400" dirty="0">
                <a:latin typeface="나눔고딕코딩" panose="020D0009000000000000" pitchFamily="49" charset="-127"/>
                <a:ea typeface="나눔고딕코딩" panose="020D0009000000000000" pitchFamily="49" charset="-127"/>
              </a:rPr>
              <a:t>, long </a:t>
            </a:r>
            <a:r>
              <a:rPr lang="en-US" altLang="ko-KR" sz="1400" i="1" dirty="0">
                <a:latin typeface="나눔고딕코딩" panose="020D0009000000000000" pitchFamily="49" charset="-127"/>
                <a:ea typeface="나눔고딕코딩" panose="020D0009000000000000" pitchFamily="49" charset="-127"/>
              </a:rPr>
              <a:t>width</a:t>
            </a:r>
            <a:r>
              <a:rPr lang="en-US" altLang="ko-KR" sz="1400" dirty="0">
                <a:latin typeface="나눔고딕코딩" panose="020D0009000000000000" pitchFamily="49" charset="-127"/>
                <a:ea typeface="나눔고딕코딩" panose="020D0009000000000000" pitchFamily="49" charset="-127"/>
              </a:rPr>
              <a:t>, long </a:t>
            </a:r>
            <a:r>
              <a:rPr lang="en-US" altLang="ko-KR" sz="1400" i="1" dirty="0">
                <a:latin typeface="나눔고딕코딩" panose="020D0009000000000000" pitchFamily="49" charset="-127"/>
                <a:ea typeface="나눔고딕코딩" panose="020D0009000000000000" pitchFamily="49" charset="-127"/>
              </a:rPr>
              <a:t>height</a:t>
            </a:r>
            <a:r>
              <a:rPr lang="en-US" altLang="ko-KR" sz="1400" dirty="0">
                <a:latin typeface="나눔고딕코딩" panose="020D0009000000000000" pitchFamily="49" charset="-127"/>
                <a:ea typeface="나눔고딕코딩" panose="020D0009000000000000" pitchFamily="49" charset="-127"/>
              </a:rPr>
              <a:t>, </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format</a:t>
            </a:r>
            <a:r>
              <a:rPr lang="en-US" altLang="ko-KR" sz="1400" dirty="0">
                <a:latin typeface="나눔고딕코딩" panose="020D0009000000000000" pitchFamily="49" charset="-127"/>
                <a:ea typeface="나눔고딕코딩" panose="020D0009000000000000" pitchFamily="49" charset="-127"/>
              </a:rPr>
              <a:t>, </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type</a:t>
            </a:r>
            <a:r>
              <a:rPr lang="en-US" altLang="ko-KR" sz="1400" dirty="0">
                <a:latin typeface="나눔고딕코딩" panose="020D0009000000000000" pitchFamily="49" charset="-127"/>
                <a:ea typeface="나눔고딕코딩" panose="020D0009000000000000" pitchFamily="49" charset="-127"/>
              </a:rPr>
              <a:t>, Object </a:t>
            </a:r>
            <a:r>
              <a:rPr lang="en-US" altLang="ko-KR" sz="1400" i="1" dirty="0">
                <a:latin typeface="나눔고딕코딩" panose="020D0009000000000000" pitchFamily="49" charset="-127"/>
                <a:ea typeface="나눔고딕코딩" panose="020D0009000000000000" pitchFamily="49" charset="-127"/>
              </a:rPr>
              <a:t>pixels</a:t>
            </a:r>
            <a:r>
              <a:rPr lang="en-US" altLang="ko-KR" sz="1400" dirty="0">
                <a:latin typeface="나눔고딕코딩" panose="020D0009000000000000" pitchFamily="49" charset="-127"/>
                <a:ea typeface="나눔고딕코딩" panose="020D0009000000000000" pitchFamily="49" charset="-127"/>
              </a:rPr>
              <a:t>)</a:t>
            </a:r>
          </a:p>
          <a:p>
            <a:pPr lvl="0"/>
            <a:r>
              <a:rPr lang="en-US" altLang="ko-KR" sz="1400" dirty="0">
                <a:latin typeface="나눔고딕코딩" panose="020D0009000000000000" pitchFamily="49" charset="-127"/>
                <a:ea typeface="나눔고딕코딩" panose="020D0009000000000000" pitchFamily="49" charset="-127"/>
              </a:rPr>
              <a:t>void </a:t>
            </a:r>
            <a:r>
              <a:rPr lang="en-US" altLang="ko-KR" sz="1400" b="1" dirty="0">
                <a:latin typeface="나눔고딕코딩" panose="020D0009000000000000" pitchFamily="49" charset="-127"/>
                <a:ea typeface="나눔고딕코딩" panose="020D0009000000000000" pitchFamily="49" charset="-127"/>
              </a:rPr>
              <a:t>texSubImage2D</a:t>
            </a:r>
            <a:r>
              <a:rPr lang="en-US" altLang="ko-KR" sz="1400" dirty="0">
                <a:latin typeface="나눔고딕코딩" panose="020D0009000000000000" pitchFamily="49" charset="-127"/>
                <a:ea typeface="나눔고딕코딩" panose="020D0009000000000000" pitchFamily="49" charset="-127"/>
              </a:rPr>
              <a:t>(</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target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a:latin typeface="나눔고딕코딩" panose="020D0009000000000000" pitchFamily="49" charset="-127"/>
                <a:ea typeface="나눔고딕코딩" panose="020D0009000000000000" pitchFamily="49" charset="-127"/>
              </a:rPr>
              <a:t>level</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err="1">
                <a:latin typeface="나눔고딕코딩" panose="020D0009000000000000" pitchFamily="49" charset="-127"/>
                <a:ea typeface="나눔고딕코딩" panose="020D0009000000000000" pitchFamily="49" charset="-127"/>
              </a:rPr>
              <a:t>xoffset</a:t>
            </a:r>
            <a:r>
              <a:rPr lang="en-US" altLang="ko-KR" sz="1400" dirty="0">
                <a:latin typeface="나눔고딕코딩" panose="020D0009000000000000" pitchFamily="49" charset="-127"/>
                <a:ea typeface="나눔고딕코딩" panose="020D0009000000000000" pitchFamily="49" charset="-127"/>
              </a:rPr>
              <a:t>, int </a:t>
            </a:r>
            <a:r>
              <a:rPr lang="en-US" altLang="ko-KR" sz="1400" i="1" dirty="0" err="1">
                <a:latin typeface="나눔고딕코딩" panose="020D0009000000000000" pitchFamily="49" charset="-127"/>
                <a:ea typeface="나눔고딕코딩" panose="020D0009000000000000" pitchFamily="49" charset="-127"/>
              </a:rPr>
              <a:t>yoffset</a:t>
            </a:r>
            <a:r>
              <a:rPr lang="en-US" altLang="ko-KR" sz="1400" dirty="0">
                <a:latin typeface="나눔고딕코딩" panose="020D0009000000000000" pitchFamily="49" charset="-127"/>
                <a:ea typeface="나눔고딕코딩" panose="020D0009000000000000" pitchFamily="49" charset="-127"/>
              </a:rPr>
              <a:t>, </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format</a:t>
            </a:r>
            <a:r>
              <a:rPr lang="en-US" altLang="ko-KR" sz="1400" dirty="0">
                <a:latin typeface="나눔고딕코딩" panose="020D0009000000000000" pitchFamily="49" charset="-127"/>
                <a:ea typeface="나눔고딕코딩" panose="020D0009000000000000" pitchFamily="49" charset="-127"/>
              </a:rPr>
              <a:t>, </a:t>
            </a:r>
            <a:r>
              <a:rPr lang="en-US" altLang="ko-KR" sz="1400" dirty="0" err="1">
                <a:latin typeface="나눔고딕코딩" panose="020D0009000000000000" pitchFamily="49" charset="-127"/>
                <a:ea typeface="나눔고딕코딩" panose="020D0009000000000000" pitchFamily="49" charset="-127"/>
              </a:rPr>
              <a:t>enum</a:t>
            </a:r>
            <a:r>
              <a:rPr lang="en-US" altLang="ko-KR" sz="1400" dirty="0">
                <a:latin typeface="나눔고딕코딩" panose="020D0009000000000000" pitchFamily="49" charset="-127"/>
                <a:ea typeface="나눔고딕코딩" panose="020D0009000000000000" pitchFamily="49" charset="-127"/>
              </a:rPr>
              <a:t> </a:t>
            </a:r>
            <a:r>
              <a:rPr lang="en-US" altLang="ko-KR" sz="1400" i="1" dirty="0">
                <a:latin typeface="나눔고딕코딩" panose="020D0009000000000000" pitchFamily="49" charset="-127"/>
                <a:ea typeface="나눔고딕코딩" panose="020D0009000000000000" pitchFamily="49" charset="-127"/>
              </a:rPr>
              <a:t>type</a:t>
            </a:r>
            <a:r>
              <a:rPr lang="en-US" altLang="ko-KR" sz="1400" dirty="0">
                <a:latin typeface="나눔고딕코딩" panose="020D0009000000000000" pitchFamily="49" charset="-127"/>
                <a:ea typeface="나눔고딕코딩" panose="020D0009000000000000" pitchFamily="49" charset="-127"/>
              </a:rPr>
              <a:t>, Object </a:t>
            </a:r>
            <a:r>
              <a:rPr lang="en-US" altLang="ko-KR" sz="1400" i="1" dirty="0">
                <a:latin typeface="나눔고딕코딩" panose="020D0009000000000000" pitchFamily="49" charset="-127"/>
                <a:ea typeface="나눔고딕코딩" panose="020D0009000000000000" pitchFamily="49" charset="-127"/>
              </a:rPr>
              <a:t>object</a:t>
            </a:r>
            <a:r>
              <a:rPr lang="en-US" altLang="ko-KR" sz="1400" dirty="0">
                <a:latin typeface="나눔고딕코딩" panose="020D0009000000000000" pitchFamily="49" charset="-127"/>
                <a:ea typeface="나눔고딕코딩" panose="020D0009000000000000" pitchFamily="49" charset="-127"/>
              </a:rPr>
              <a:t>)</a:t>
            </a:r>
          </a:p>
          <a:p>
            <a:pPr lvl="1"/>
            <a:r>
              <a:rPr lang="fr-FR" altLang="ko-KR" sz="1400" i="1" dirty="0">
                <a:latin typeface="나눔고딕코딩" panose="020D0009000000000000" pitchFamily="49" charset="-127"/>
                <a:ea typeface="나눔고딕코딩" panose="020D0009000000000000" pitchFamily="49" charset="-127"/>
              </a:rPr>
              <a:t>target: </a:t>
            </a:r>
            <a:r>
              <a:rPr lang="fr-FR" altLang="ko-KR" sz="1400" dirty="0">
                <a:latin typeface="나눔고딕코딩" panose="020D0009000000000000" pitchFamily="49" charset="-127"/>
                <a:ea typeface="나눔고딕코딩" panose="020D0009000000000000" pitchFamily="49" charset="-127"/>
              </a:rPr>
              <a:t>TEXTURE_CUBE_MAP_POSITIVE_{X, Y, Z}, </a:t>
            </a:r>
            <a:r>
              <a:rPr lang="en-US" altLang="ko-KR" sz="1400" dirty="0">
                <a:latin typeface="나눔고딕코딩" panose="020D0009000000000000" pitchFamily="49" charset="-127"/>
                <a:ea typeface="나눔고딕코딩" panose="020D0009000000000000" pitchFamily="49" charset="-127"/>
              </a:rPr>
              <a:t>TEXTURE_CUBE_MAP_NEGATIVE_{X, Y, Z}</a:t>
            </a:r>
          </a:p>
        </p:txBody>
      </p:sp>
    </p:spTree>
    <p:extLst>
      <p:ext uri="{BB962C8B-B14F-4D97-AF65-F5344CB8AC3E}">
        <p14:creationId xmlns:p14="http://schemas.microsoft.com/office/powerpoint/2010/main" val="221473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9CCDFD-EBD7-4FD7-8F4F-A276841D284E}"/>
              </a:ext>
            </a:extLst>
          </p:cNvPr>
          <p:cNvSpPr>
            <a:spLocks noGrp="1"/>
          </p:cNvSpPr>
          <p:nvPr>
            <p:ph type="title"/>
          </p:nvPr>
        </p:nvSpPr>
        <p:spPr>
          <a:xfrm>
            <a:off x="483149" y="329236"/>
            <a:ext cx="8262553" cy="799582"/>
          </a:xfrm>
        </p:spPr>
        <p:txBody>
          <a:bodyPr>
            <a:normAutofit fontScale="90000"/>
          </a:bodyPr>
          <a:lstStyle/>
          <a:p>
            <a:r>
              <a:rPr lang="en-US" altLang="ko-KR" sz="3600" b="1" dirty="0">
                <a:solidFill>
                  <a:srgbClr val="00B0F0"/>
                </a:solidFill>
                <a:latin typeface="+mn-lt"/>
                <a:ea typeface="+mn-ea"/>
              </a:rPr>
              <a:t>WebGL 1.0 Tutorial</a:t>
            </a:r>
            <a:br>
              <a:rPr lang="en-US" altLang="ko-KR" sz="3600" b="1" dirty="0">
                <a:solidFill>
                  <a:srgbClr val="00B0F0"/>
                </a:solidFill>
                <a:latin typeface="+mn-lt"/>
                <a:ea typeface="+mn-ea"/>
              </a:rPr>
            </a:br>
            <a:r>
              <a:rPr lang="en-US" altLang="ko-KR" sz="3600" b="1" dirty="0">
                <a:solidFill>
                  <a:srgbClr val="00B0F0"/>
                </a:solidFill>
                <a:latin typeface="+mn-lt"/>
                <a:ea typeface="+mn-ea"/>
              </a:rPr>
              <a:t>     Lecture 11 –</a:t>
            </a:r>
            <a:r>
              <a:rPr lang="ko-KR" altLang="en-US" sz="3600" b="1" dirty="0">
                <a:solidFill>
                  <a:srgbClr val="00B0F0"/>
                </a:solidFill>
                <a:latin typeface="+mn-lt"/>
                <a:ea typeface="+mn-ea"/>
              </a:rPr>
              <a:t> </a:t>
            </a:r>
            <a:r>
              <a:rPr lang="en-US" altLang="ko-KR" sz="3600" b="1" dirty="0">
                <a:solidFill>
                  <a:srgbClr val="00B0F0"/>
                </a:solidFill>
                <a:latin typeface="+mn-lt"/>
                <a:ea typeface="+mn-ea"/>
              </a:rPr>
              <a:t>Texture</a:t>
            </a:r>
            <a:endParaRPr lang="ko-KR" altLang="en-US" sz="3600" b="1" dirty="0">
              <a:solidFill>
                <a:srgbClr val="00B0F0"/>
              </a:solidFill>
              <a:latin typeface="+mn-lt"/>
              <a:ea typeface="+mn-ea"/>
            </a:endParaRPr>
          </a:p>
        </p:txBody>
      </p:sp>
      <p:sp>
        <p:nvSpPr>
          <p:cNvPr id="3" name="내용 개체 틀 2">
            <a:extLst>
              <a:ext uri="{FF2B5EF4-FFF2-40B4-BE49-F238E27FC236}">
                <a16:creationId xmlns:a16="http://schemas.microsoft.com/office/drawing/2014/main" id="{383C38BD-6602-4EC4-A99D-FC94ECF4124C}"/>
              </a:ext>
            </a:extLst>
          </p:cNvPr>
          <p:cNvSpPr>
            <a:spLocks noGrp="1"/>
          </p:cNvSpPr>
          <p:nvPr>
            <p:ph idx="1"/>
          </p:nvPr>
        </p:nvSpPr>
        <p:spPr>
          <a:xfrm>
            <a:off x="434099" y="1159017"/>
            <a:ext cx="6783824" cy="3543612"/>
          </a:xfrm>
        </p:spPr>
        <p:txBody>
          <a:bodyPr>
            <a:normAutofit/>
          </a:bodyPr>
          <a:lstStyle/>
          <a:p>
            <a:r>
              <a:rPr lang="en-US" altLang="ko-KR" sz="2000" dirty="0">
                <a:solidFill>
                  <a:srgbClr val="92D050"/>
                </a:solidFill>
              </a:rPr>
              <a:t>Tutor</a:t>
            </a:r>
          </a:p>
          <a:p>
            <a:pPr lvl="1"/>
            <a:r>
              <a:rPr lang="en-US" altLang="ko-KR" sz="1600" dirty="0"/>
              <a:t>Hwanyong</a:t>
            </a:r>
            <a:r>
              <a:rPr lang="ko-KR" altLang="en-US" sz="1600" dirty="0"/>
              <a:t> </a:t>
            </a:r>
            <a:r>
              <a:rPr lang="en-US" altLang="ko-KR" sz="1600" dirty="0"/>
              <a:t>“Grey Bear” LEE</a:t>
            </a:r>
          </a:p>
          <a:p>
            <a:r>
              <a:rPr lang="en-US" altLang="ko-KR" sz="2000" dirty="0">
                <a:solidFill>
                  <a:srgbClr val="92D050"/>
                </a:solidFill>
              </a:rPr>
              <a:t>Contents</a:t>
            </a:r>
          </a:p>
          <a:p>
            <a:pPr lvl="1"/>
            <a:r>
              <a:rPr lang="en-US" altLang="ko-KR" sz="1600" dirty="0"/>
              <a:t>Understanding texture mapping </a:t>
            </a:r>
          </a:p>
          <a:p>
            <a:pPr lvl="1"/>
            <a:r>
              <a:rPr lang="en-US" altLang="ko-KR" sz="1600" dirty="0"/>
              <a:t>How to use texture mapping in WebGL </a:t>
            </a:r>
          </a:p>
          <a:p>
            <a:r>
              <a:rPr lang="en-US" altLang="ko-KR" sz="2000" dirty="0">
                <a:solidFill>
                  <a:srgbClr val="92D050"/>
                </a:solidFill>
              </a:rPr>
              <a:t>Preparation</a:t>
            </a:r>
          </a:p>
          <a:p>
            <a:pPr lvl="1"/>
            <a:r>
              <a:rPr lang="en-US" altLang="ko-KR" sz="1600" dirty="0"/>
              <a:t>Previous lectures</a:t>
            </a:r>
          </a:p>
          <a:p>
            <a:pPr lvl="1"/>
            <a:r>
              <a:rPr lang="en-US" altLang="ko-KR" sz="1600" dirty="0"/>
              <a:t>Copy html and </a:t>
            </a:r>
            <a:r>
              <a:rPr lang="en-US" altLang="ko-KR" sz="1600" dirty="0" err="1"/>
              <a:t>js</a:t>
            </a:r>
            <a:r>
              <a:rPr lang="en-US" altLang="ko-KR" sz="1600" dirty="0"/>
              <a:t> file from</a:t>
            </a:r>
          </a:p>
          <a:p>
            <a:pPr lvl="1"/>
            <a:r>
              <a:rPr lang="en-US" sz="1600" dirty="0">
                <a:hlinkClick r:id="rId3"/>
              </a:rPr>
              <a:t>https://github.com/hwan-ajou/webgl-1.0</a:t>
            </a:r>
            <a:r>
              <a:rPr lang="en-US" sz="1600" dirty="0"/>
              <a:t> </a:t>
            </a:r>
            <a:endParaRPr lang="en-US" altLang="ko-KR" sz="1200" dirty="0">
              <a:solidFill>
                <a:srgbClr val="FFC000"/>
              </a:solidFill>
            </a:endParaRPr>
          </a:p>
          <a:p>
            <a:pPr marL="0" indent="0">
              <a:buNone/>
            </a:pPr>
            <a:endParaRPr lang="en-US" altLang="ko-KR" sz="1200" dirty="0">
              <a:solidFill>
                <a:srgbClr val="FFC000"/>
              </a:solidFill>
            </a:endParaRPr>
          </a:p>
          <a:p>
            <a:pPr marL="0" indent="0">
              <a:buNone/>
            </a:pPr>
            <a:endParaRPr lang="en-US" altLang="ko-KR" sz="1200" dirty="0">
              <a:solidFill>
                <a:srgbClr val="FFC000"/>
              </a:solidFill>
            </a:endParaRPr>
          </a:p>
        </p:txBody>
      </p:sp>
      <p:sp>
        <p:nvSpPr>
          <p:cNvPr id="5" name="직사각형 4">
            <a:extLst>
              <a:ext uri="{FF2B5EF4-FFF2-40B4-BE49-F238E27FC236}">
                <a16:creationId xmlns:a16="http://schemas.microsoft.com/office/drawing/2014/main" id="{1900233C-C772-4D2D-9058-7AE680D04AC9}"/>
              </a:ext>
            </a:extLst>
          </p:cNvPr>
          <p:cNvSpPr/>
          <p:nvPr/>
        </p:nvSpPr>
        <p:spPr>
          <a:xfrm>
            <a:off x="634839" y="4763027"/>
            <a:ext cx="4034310" cy="258532"/>
          </a:xfrm>
          <a:prstGeom prst="rect">
            <a:avLst/>
          </a:prstGeom>
        </p:spPr>
        <p:txBody>
          <a:bodyPr wrap="none">
            <a:spAutoFit/>
          </a:bodyPr>
          <a:lstStyle/>
          <a:p>
            <a:pPr lvl="0" defTabSz="685800" latinLnBrk="1">
              <a:lnSpc>
                <a:spcPct val="90000"/>
              </a:lnSpc>
              <a:spcBef>
                <a:spcPts val="750"/>
              </a:spcBef>
            </a:pPr>
            <a:r>
              <a:rPr lang="en-US" altLang="ko-KR" sz="1200" dirty="0">
                <a:solidFill>
                  <a:srgbClr val="FFC000"/>
                </a:solidFill>
              </a:rPr>
              <a:t>May 2021 / (CC-BY-NC) Hwanyong Lee and Ajou University</a:t>
            </a:r>
            <a:endParaRPr lang="en-US" altLang="ko-KR" sz="2000" dirty="0">
              <a:solidFill>
                <a:srgbClr val="FFC000"/>
              </a:solidFill>
            </a:endParaRPr>
          </a:p>
        </p:txBody>
      </p:sp>
    </p:spTree>
    <p:extLst>
      <p:ext uri="{BB962C8B-B14F-4D97-AF65-F5344CB8AC3E}">
        <p14:creationId xmlns:p14="http://schemas.microsoft.com/office/powerpoint/2010/main" val="1416060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Optional Texture (extension)</a:t>
            </a:r>
            <a:endParaRPr lang="ko-KR" altLang="en-US" dirty="0"/>
          </a:p>
        </p:txBody>
      </p:sp>
      <p:sp>
        <p:nvSpPr>
          <p:cNvPr id="3" name="내용 개체 틀 2"/>
          <p:cNvSpPr>
            <a:spLocks noGrp="1"/>
          </p:cNvSpPr>
          <p:nvPr>
            <p:ph idx="1"/>
          </p:nvPr>
        </p:nvSpPr>
        <p:spPr/>
        <p:txBody>
          <a:bodyPr>
            <a:normAutofit fontScale="92500" lnSpcReduction="10000"/>
          </a:bodyPr>
          <a:lstStyle/>
          <a:p>
            <a:r>
              <a:rPr lang="en-US" altLang="ko-KR"/>
              <a:t>3D Texture</a:t>
            </a:r>
            <a:endParaRPr lang="en-US" altLang="ko-KR" dirty="0"/>
          </a:p>
          <a:p>
            <a:pPr lvl="1"/>
            <a:r>
              <a:rPr lang="en-US" altLang="ko-KR">
                <a:latin typeface="나눔고딕코딩" panose="020D0009000000000000" pitchFamily="49" charset="-127"/>
                <a:ea typeface="나눔고딕코딩" panose="020D0009000000000000" pitchFamily="49" charset="-127"/>
              </a:rPr>
              <a:t>void </a:t>
            </a:r>
            <a:r>
              <a:rPr lang="en-US" altLang="ko-KR" b="1">
                <a:latin typeface="나눔고딕코딩" panose="020D0009000000000000" pitchFamily="49" charset="-127"/>
                <a:ea typeface="나눔고딕코딩" panose="020D0009000000000000" pitchFamily="49" charset="-127"/>
              </a:rPr>
              <a:t>glTexImage3DOES </a:t>
            </a:r>
            <a:r>
              <a:rPr lang="en-US" altLang="ko-KR">
                <a:latin typeface="나눔고딕코딩" panose="020D0009000000000000" pitchFamily="49" charset="-127"/>
                <a:ea typeface="나눔고딕코딩" panose="020D0009000000000000" pitchFamily="49" charset="-127"/>
              </a:rPr>
              <a:t>(… void *pixels)</a:t>
            </a:r>
            <a:endParaRPr lang="en-US" altLang="ko-KR" dirty="0">
              <a:latin typeface="나눔고딕코딩" panose="020D0009000000000000" pitchFamily="49" charset="-127"/>
              <a:ea typeface="나눔고딕코딩" panose="020D0009000000000000" pitchFamily="49" charset="-127"/>
            </a:endParaRPr>
          </a:p>
          <a:p>
            <a:pPr lvl="1"/>
            <a:r>
              <a:rPr lang="en-US" altLang="ko-KR">
                <a:latin typeface="나눔고딕코딩" panose="020D0009000000000000" pitchFamily="49" charset="-127"/>
                <a:ea typeface="나눔고딕코딩" panose="020D0009000000000000" pitchFamily="49" charset="-127"/>
              </a:rPr>
              <a:t>Sh : vec4 texture3D(sampler3D, vec3 coord,…)</a:t>
            </a:r>
            <a:endParaRPr lang="en-US" altLang="ko-KR" dirty="0">
              <a:latin typeface="나눔고딕코딩" panose="020D0009000000000000" pitchFamily="49" charset="-127"/>
              <a:ea typeface="나눔고딕코딩" panose="020D0009000000000000" pitchFamily="49" charset="-127"/>
            </a:endParaRPr>
          </a:p>
          <a:p>
            <a:pPr lvl="1"/>
            <a:r>
              <a:rPr lang="en-US" altLang="ko-KR">
                <a:latin typeface="나눔고딕코딩" panose="020D0009000000000000" pitchFamily="49" charset="-127"/>
                <a:ea typeface="나눔고딕코딩" panose="020D0009000000000000" pitchFamily="49" charset="-127"/>
              </a:rPr>
              <a:t>void </a:t>
            </a:r>
            <a:r>
              <a:rPr lang="en-US" altLang="ko-KR" b="1">
                <a:latin typeface="나눔고딕코딩" panose="020D0009000000000000" pitchFamily="49" charset="-127"/>
                <a:ea typeface="나눔고딕코딩" panose="020D0009000000000000" pitchFamily="49" charset="-127"/>
              </a:rPr>
              <a:t>glCompressedTexImage3DOES</a:t>
            </a:r>
            <a:r>
              <a:rPr lang="en-US" altLang="ko-KR">
                <a:latin typeface="나눔고딕코딩" panose="020D0009000000000000" pitchFamily="49" charset="-127"/>
                <a:ea typeface="나눔고딕코딩" panose="020D0009000000000000" pitchFamily="49" charset="-127"/>
              </a:rPr>
              <a:t>(… Glsizei depth…)</a:t>
            </a:r>
            <a:endParaRPr lang="en-US" altLang="ko-KR" dirty="0">
              <a:latin typeface="나눔고딕코딩" panose="020D0009000000000000" pitchFamily="49" charset="-127"/>
              <a:ea typeface="나눔고딕코딩" panose="020D0009000000000000" pitchFamily="49" charset="-127"/>
            </a:endParaRPr>
          </a:p>
          <a:p>
            <a:pPr lvl="1"/>
            <a:r>
              <a:rPr lang="en-US" altLang="ko-KR">
                <a:latin typeface="나눔고딕코딩" panose="020D0009000000000000" pitchFamily="49" charset="-127"/>
                <a:ea typeface="나눔고딕코딩" panose="020D0009000000000000" pitchFamily="49" charset="-127"/>
              </a:rPr>
              <a:t>void </a:t>
            </a:r>
            <a:r>
              <a:rPr lang="en-US" altLang="ko-KR" b="1">
                <a:latin typeface="나눔고딕코딩" panose="020D0009000000000000" pitchFamily="49" charset="-127"/>
                <a:ea typeface="나눔고딕코딩" panose="020D0009000000000000" pitchFamily="49" charset="-127"/>
              </a:rPr>
              <a:t>glTexImage3DOES</a:t>
            </a:r>
            <a:r>
              <a:rPr lang="en-US" altLang="ko-KR">
                <a:latin typeface="나눔고딕코딩" panose="020D0009000000000000" pitchFamily="49" charset="-127"/>
                <a:ea typeface="나눔고딕코딩" panose="020D0009000000000000" pitchFamily="49" charset="-127"/>
              </a:rPr>
              <a:t>(… void *pixels)</a:t>
            </a:r>
            <a:endParaRPr lang="en-US" altLang="ko-KR" dirty="0">
              <a:latin typeface="나눔고딕코딩" panose="020D0009000000000000" pitchFamily="49" charset="-127"/>
              <a:ea typeface="나눔고딕코딩" panose="020D0009000000000000" pitchFamily="49" charset="-127"/>
            </a:endParaRPr>
          </a:p>
          <a:p>
            <a:pPr lvl="1"/>
            <a:r>
              <a:rPr lang="en-US" altLang="ko-KR">
                <a:latin typeface="나눔고딕코딩" panose="020D0009000000000000" pitchFamily="49" charset="-127"/>
                <a:ea typeface="나눔고딕코딩" panose="020D0009000000000000" pitchFamily="49" charset="-127"/>
              </a:rPr>
              <a:t>void </a:t>
            </a:r>
            <a:r>
              <a:rPr lang="en-US" altLang="ko-KR" b="1">
                <a:latin typeface="나눔고딕코딩" panose="020D0009000000000000" pitchFamily="49" charset="-127"/>
                <a:ea typeface="나눔고딕코딩" panose="020D0009000000000000" pitchFamily="49" charset="-127"/>
              </a:rPr>
              <a:t>glCompressedTexSubImage3DOES</a:t>
            </a:r>
            <a:r>
              <a:rPr lang="en-US" altLang="ko-KR">
                <a:latin typeface="나눔고딕코딩" panose="020D0009000000000000" pitchFamily="49" charset="-127"/>
                <a:ea typeface="나눔고딕코딩" panose="020D0009000000000000" pitchFamily="49" charset="-127"/>
              </a:rPr>
              <a:t>(…)</a:t>
            </a:r>
            <a:endParaRPr lang="en-US" altLang="ko-KR" dirty="0">
              <a:latin typeface="나눔고딕코딩" panose="020D0009000000000000" pitchFamily="49" charset="-127"/>
              <a:ea typeface="나눔고딕코딩" panose="020D0009000000000000" pitchFamily="49" charset="-127"/>
            </a:endParaRPr>
          </a:p>
          <a:p>
            <a:pPr lvl="1"/>
            <a:r>
              <a:rPr lang="en-US" altLang="ko-KR">
                <a:latin typeface="나눔고딕코딩" panose="020D0009000000000000" pitchFamily="49" charset="-127"/>
                <a:ea typeface="나눔고딕코딩" panose="020D0009000000000000" pitchFamily="49" charset="-127"/>
              </a:rPr>
              <a:t>void </a:t>
            </a:r>
            <a:r>
              <a:rPr lang="en-US" altLang="ko-KR" b="1">
                <a:latin typeface="나눔고딕코딩" panose="020D0009000000000000" pitchFamily="49" charset="-127"/>
                <a:ea typeface="나눔고딕코딩" panose="020D0009000000000000" pitchFamily="49" charset="-127"/>
              </a:rPr>
              <a:t>glCopyTexSubImage3DOES</a:t>
            </a:r>
            <a:r>
              <a:rPr lang="en-US" altLang="ko-KR">
                <a:latin typeface="나눔고딕코딩" panose="020D0009000000000000" pitchFamily="49" charset="-127"/>
                <a:ea typeface="나눔고딕코딩" panose="020D0009000000000000" pitchFamily="49" charset="-127"/>
              </a:rPr>
              <a:t>(…) </a:t>
            </a:r>
            <a:endParaRPr lang="en-US" altLang="ko-KR" dirty="0">
              <a:latin typeface="나눔고딕코딩" panose="020D0009000000000000" pitchFamily="49" charset="-127"/>
              <a:ea typeface="나눔고딕코딩" panose="020D0009000000000000" pitchFamily="49" charset="-127"/>
            </a:endParaRPr>
          </a:p>
          <a:p>
            <a:r>
              <a:rPr lang="en-US" altLang="ko-KR">
                <a:latin typeface="+mn-ea"/>
                <a:ea typeface="+mn-ea"/>
              </a:rPr>
              <a:t>Ericsson Texture Compression (ETC)</a:t>
            </a:r>
            <a:endParaRPr lang="en-US" altLang="ko-KR" dirty="0">
              <a:latin typeface="+mn-ea"/>
              <a:ea typeface="+mn-ea"/>
            </a:endParaRPr>
          </a:p>
          <a:p>
            <a:r>
              <a:rPr lang="en-US" altLang="ko-KR">
                <a:latin typeface="+mn-ea"/>
                <a:ea typeface="+mn-ea"/>
              </a:rPr>
              <a:t>Floating-Point Texture</a:t>
            </a:r>
            <a:endParaRPr lang="en-US" altLang="ko-KR" dirty="0">
              <a:latin typeface="+mn-ea"/>
              <a:ea typeface="+mn-ea"/>
            </a:endParaRPr>
          </a:p>
          <a:p>
            <a:r>
              <a:rPr lang="en-US" altLang="ko-KR">
                <a:latin typeface="+mn-ea"/>
                <a:ea typeface="+mn-ea"/>
              </a:rPr>
              <a:t>Non-Power-of-Two Texture (npot)</a:t>
            </a:r>
            <a:endParaRPr lang="en-US" altLang="ko-KR" dirty="0">
              <a:latin typeface="+mn-ea"/>
              <a:ea typeface="+mn-ea"/>
            </a:endParaRPr>
          </a:p>
          <a:p>
            <a:pPr lvl="1"/>
            <a:r>
              <a:rPr lang="en-US" altLang="ko-KR">
                <a:latin typeface="+mn-ea"/>
                <a:ea typeface="+mn-ea"/>
              </a:rPr>
              <a:t>Supports but have restriction on the wrap mode </a:t>
            </a:r>
            <a:endParaRPr lang="en-US" altLang="ko-KR" dirty="0">
              <a:latin typeface="+mn-ea"/>
              <a:ea typeface="+mn-ea"/>
            </a:endParaRPr>
          </a:p>
          <a:p>
            <a:pPr lvl="2"/>
            <a:r>
              <a:rPr lang="en-US" altLang="ko-KR">
                <a:latin typeface="+mn-ea"/>
              </a:rPr>
              <a:t>Only CLAMP, filter only GL_NEAREST or GL_LINEAR</a:t>
            </a:r>
            <a:r>
              <a:rPr lang="en-US" altLang="ko-KR">
                <a:latin typeface="나눔고딕코딩" panose="020D0009000000000000" pitchFamily="49" charset="-127"/>
                <a:ea typeface="나눔고딕코딩" panose="020D0009000000000000" pitchFamily="49" charset="-127"/>
              </a:rPr>
              <a:t> </a:t>
            </a:r>
            <a:endParaRPr lang="ko-KR" altLang="en-US">
              <a:latin typeface="나눔고딕코딩" panose="020D0009000000000000" pitchFamily="49" charset="-127"/>
              <a:ea typeface="나눔고딕코딩" panose="020D0009000000000000" pitchFamily="49" charset="-127"/>
            </a:endParaRPr>
          </a:p>
        </p:txBody>
      </p:sp>
      <p:pic>
        <p:nvPicPr>
          <p:cNvPr id="5122" name="Picture 2" descr="http://i.imgur.com/isn1HB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0536" y="50006"/>
            <a:ext cx="214312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public.beuth-hochschule.de/~godberse/wiese/cga1/07_3Dlocal/sw/texturen/slide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536" y="3581558"/>
            <a:ext cx="2143125" cy="14316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hotosculpt.net/storage/images/renderstonedesign.jpg?__SQUARESPACE_CACHEVERSION=128795938568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0005" y="2078105"/>
            <a:ext cx="2143656" cy="1205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331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24769" y="1802313"/>
            <a:ext cx="5630359" cy="769441"/>
          </a:xfrm>
          <a:prstGeom prst="rect">
            <a:avLst/>
          </a:prstGeom>
          <a:noFill/>
          <a:ln>
            <a:noFill/>
          </a:ln>
          <a:effectLst/>
        </p:spPr>
        <p:txBody>
          <a:bodyPr wrap="square" rtlCol="0">
            <a:spAutoFit/>
          </a:bodyPr>
          <a:lstStyle/>
          <a:p>
            <a:r>
              <a:rPr lang="en-US" altLang="ko-KR" sz="4400" dirty="0">
                <a:solidFill>
                  <a:schemeClr val="accent4">
                    <a:lumMod val="40000"/>
                    <a:lumOff val="60000"/>
                  </a:schemeClr>
                </a:solidFill>
                <a:latin typeface="AR HERMANN" panose="02000000000000000000" pitchFamily="2" charset="0"/>
              </a:rPr>
              <a:t>S</a:t>
            </a:r>
            <a:r>
              <a:rPr lang="en-US" altLang="ko-KR" sz="4400" dirty="0">
                <a:latin typeface="AR HERMANN" panose="02000000000000000000" pitchFamily="2" charset="0"/>
              </a:rPr>
              <a:t>oft</a:t>
            </a:r>
            <a:r>
              <a:rPr lang="en-US" altLang="ko-KR" sz="4400" dirty="0">
                <a:solidFill>
                  <a:schemeClr val="accent5">
                    <a:lumMod val="60000"/>
                    <a:lumOff val="40000"/>
                  </a:schemeClr>
                </a:solidFill>
                <a:latin typeface="AR HERMANN" panose="02000000000000000000" pitchFamily="2" charset="0"/>
              </a:rPr>
              <a:t>w</a:t>
            </a:r>
            <a:r>
              <a:rPr lang="en-US" altLang="ko-KR" sz="4400" dirty="0">
                <a:latin typeface="AR HERMANN" panose="02000000000000000000" pitchFamily="2" charset="0"/>
              </a:rPr>
              <a:t>are </a:t>
            </a:r>
            <a:r>
              <a:rPr lang="en-US" altLang="ko-KR" sz="4400" dirty="0">
                <a:solidFill>
                  <a:schemeClr val="accent6">
                    <a:lumMod val="40000"/>
                    <a:lumOff val="60000"/>
                  </a:schemeClr>
                </a:solidFill>
                <a:latin typeface="AR HERMANN" panose="02000000000000000000" pitchFamily="2" charset="0"/>
              </a:rPr>
              <a:t>T</a:t>
            </a:r>
            <a:r>
              <a:rPr lang="en-US" altLang="ko-KR" sz="4400" dirty="0">
                <a:latin typeface="AR HERMANN" panose="02000000000000000000" pitchFamily="2" charset="0"/>
              </a:rPr>
              <a:t>ool </a:t>
            </a:r>
            <a:r>
              <a:rPr lang="en-US" altLang="ko-KR" sz="4400" dirty="0">
                <a:solidFill>
                  <a:srgbClr val="FFC000"/>
                </a:solidFill>
                <a:latin typeface="AR HERMANN" panose="02000000000000000000" pitchFamily="2" charset="0"/>
              </a:rPr>
              <a:t>T</a:t>
            </a:r>
            <a:r>
              <a:rPr lang="en-US" altLang="ko-KR" sz="4400" dirty="0">
                <a:latin typeface="AR HERMANN" panose="02000000000000000000" pitchFamily="2" charset="0"/>
              </a:rPr>
              <a:t>ime</a:t>
            </a:r>
            <a:endParaRPr lang="ko-KR" altLang="en-US" sz="4400" dirty="0">
              <a:latin typeface="AR HERMANN" panose="02000000000000000000" pitchFamily="2" charset="0"/>
            </a:endParaRPr>
          </a:p>
        </p:txBody>
      </p:sp>
      <p:pic>
        <p:nvPicPr>
          <p:cNvPr id="12" name="그래픽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880" y="1780171"/>
            <a:ext cx="1224267" cy="1247586"/>
          </a:xfrm>
          <a:prstGeom prst="rect">
            <a:avLst/>
          </a:prstGeom>
          <a:effectLst>
            <a:reflection blurRad="6350" stA="50000" endA="300" endPos="55500" dist="50800" dir="5400000" sy="-100000" algn="bl" rotWithShape="0"/>
          </a:effectLst>
        </p:spPr>
      </p:pic>
      <p:pic>
        <p:nvPicPr>
          <p:cNvPr id="1026" name="Picture 2" descr="Creative Commons">
            <a:extLst>
              <a:ext uri="{FF2B5EF4-FFF2-40B4-BE49-F238E27FC236}">
                <a16:creationId xmlns:a16="http://schemas.microsoft.com/office/drawing/2014/main" id="{2DCAC4BA-2943-451C-A1DB-EBE3FE34B4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6899" y="2683390"/>
            <a:ext cx="1287379" cy="315364"/>
          </a:xfrm>
          <a:prstGeom prst="rect">
            <a:avLst/>
          </a:prstGeom>
          <a:noFill/>
          <a:extLst>
            <a:ext uri="{909E8E84-426E-40DD-AFC4-6F175D3DCCD1}">
              <a14:hiddenFill xmlns:a14="http://schemas.microsoft.com/office/drawing/2010/main">
                <a:solidFill>
                  <a:srgbClr val="FFFFFF"/>
                </a:solidFill>
              </a14:hiddenFill>
            </a:ext>
          </a:extLst>
        </p:spPr>
      </p:pic>
      <p:pic>
        <p:nvPicPr>
          <p:cNvPr id="3" name="African Drums (Sting) - Twin Musicom_6sec">
            <a:hlinkClick r:id="" action="ppaction://media"/>
            <a:extLst>
              <a:ext uri="{FF2B5EF4-FFF2-40B4-BE49-F238E27FC236}">
                <a16:creationId xmlns:a16="http://schemas.microsoft.com/office/drawing/2014/main" id="{2531412B-F6C5-4F12-9A19-53BF3016D2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24338" y="5532524"/>
            <a:ext cx="347662" cy="347663"/>
          </a:xfrm>
          <a:prstGeom prst="rect">
            <a:avLst/>
          </a:prstGeom>
        </p:spPr>
      </p:pic>
    </p:spTree>
    <p:extLst>
      <p:ext uri="{BB962C8B-B14F-4D97-AF65-F5344CB8AC3E}">
        <p14:creationId xmlns:p14="http://schemas.microsoft.com/office/powerpoint/2010/main" val="214622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55" fill="hold"/>
                                        <p:tgtEl>
                                          <p:spTgt spid="3"/>
                                        </p:tgtEl>
                                      </p:cBhvr>
                                    </p:cmd>
                                  </p:childTnLst>
                                </p:cTn>
                              </p:par>
                              <p:par>
                                <p:cTn id="7" presetID="47"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700"/>
                                        <p:tgtEl>
                                          <p:spTgt spid="12"/>
                                        </p:tgtEl>
                                      </p:cBhvr>
                                    </p:animEffect>
                                    <p:anim calcmode="lin" valueType="num">
                                      <p:cBhvr>
                                        <p:cTn id="10" dur="1700" fill="hold"/>
                                        <p:tgtEl>
                                          <p:spTgt spid="12"/>
                                        </p:tgtEl>
                                        <p:attrNameLst>
                                          <p:attrName>ppt_x</p:attrName>
                                        </p:attrNameLst>
                                      </p:cBhvr>
                                      <p:tavLst>
                                        <p:tav tm="0">
                                          <p:val>
                                            <p:strVal val="#ppt_x"/>
                                          </p:val>
                                        </p:tav>
                                        <p:tav tm="100000">
                                          <p:val>
                                            <p:strVal val="#ppt_x"/>
                                          </p:val>
                                        </p:tav>
                                      </p:tavLst>
                                    </p:anim>
                                    <p:anim calcmode="lin" valueType="num">
                                      <p:cBhvr>
                                        <p:cTn id="11" dur="1700" fill="hold"/>
                                        <p:tgtEl>
                                          <p:spTgt spid="12"/>
                                        </p:tgtEl>
                                        <p:attrNameLst>
                                          <p:attrName>ppt_y</p:attrName>
                                        </p:attrNameLst>
                                      </p:cBhvr>
                                      <p:tavLst>
                                        <p:tav tm="0">
                                          <p:val>
                                            <p:strVal val="#ppt_y-.1"/>
                                          </p:val>
                                        </p:tav>
                                        <p:tav tm="100000">
                                          <p:val>
                                            <p:strVal val="#ppt_y"/>
                                          </p:val>
                                        </p:tav>
                                      </p:tavLst>
                                    </p:anim>
                                  </p:childTnLst>
                                </p:cTn>
                              </p:par>
                              <p:par>
                                <p:cTn id="12" presetID="26" presetClass="entr" presetSubtype="0" fill="hold" grpId="1" nodeType="withEffect">
                                  <p:stCondLst>
                                    <p:cond delay="1500"/>
                                  </p:stCondLst>
                                  <p:iterate type="lt">
                                    <p:tmPct val="2000"/>
                                  </p:iterate>
                                  <p:childTnLst>
                                    <p:set>
                                      <p:cBhvr>
                                        <p:cTn id="13" dur="1" fill="hold">
                                          <p:stCondLst>
                                            <p:cond delay="0"/>
                                          </p:stCondLst>
                                        </p:cTn>
                                        <p:tgtEl>
                                          <p:spTgt spid="9"/>
                                        </p:tgtEl>
                                        <p:attrNameLst>
                                          <p:attrName>style.visibility</p:attrName>
                                        </p:attrNameLst>
                                      </p:cBhvr>
                                      <p:to>
                                        <p:strVal val="visible"/>
                                      </p:to>
                                    </p:set>
                                    <p:animEffect transition="in" filter="wipe(down)">
                                      <p:cBhvr>
                                        <p:cTn id="14" dur="725">
                                          <p:stCondLst>
                                            <p:cond delay="0"/>
                                          </p:stCondLst>
                                        </p:cTn>
                                        <p:tgtEl>
                                          <p:spTgt spid="9"/>
                                        </p:tgtEl>
                                      </p:cBhvr>
                                    </p:animEffect>
                                    <p:anim calcmode="lin" valueType="num">
                                      <p:cBhvr>
                                        <p:cTn id="15" dur="2278"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830"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830" tmFilter="0, 0; 0.125,0.2665; 0.25,0.4; 0.375,0.465; 0.5,0.5;  0.625,0.535; 0.75,0.6; 0.875,0.7335; 1,1">
                                          <p:stCondLst>
                                            <p:cond delay="830"/>
                                          </p:stCondLst>
                                        </p:cTn>
                                        <p:tgtEl>
                                          <p:spTgt spid="9"/>
                                        </p:tgtEl>
                                        <p:attrNameLst>
                                          <p:attrName>ppt_y</p:attrName>
                                        </p:attrNameLst>
                                      </p:cBhvr>
                                      <p:tavLst>
                                        <p:tav tm="0" fmla="#ppt_y-sin(pi*$)/9">
                                          <p:val>
                                            <p:fltVal val="0"/>
                                          </p:val>
                                        </p:tav>
                                        <p:tav tm="100000">
                                          <p:val>
                                            <p:fltVal val="1"/>
                                          </p:val>
                                        </p:tav>
                                      </p:tavLst>
                                    </p:anim>
                                    <p:anim calcmode="lin" valueType="num">
                                      <p:cBhvr>
                                        <p:cTn id="18" dur="415" tmFilter="0, 0; 0.125,0.2665; 0.25,0.4; 0.375,0.465; 0.5,0.5;  0.625,0.535; 0.75,0.6; 0.875,0.7335; 1,1">
                                          <p:stCondLst>
                                            <p:cond delay="1655"/>
                                          </p:stCondLst>
                                        </p:cTn>
                                        <p:tgtEl>
                                          <p:spTgt spid="9"/>
                                        </p:tgtEl>
                                        <p:attrNameLst>
                                          <p:attrName>ppt_y</p:attrName>
                                        </p:attrNameLst>
                                      </p:cBhvr>
                                      <p:tavLst>
                                        <p:tav tm="0" fmla="#ppt_y-sin(pi*$)/27">
                                          <p:val>
                                            <p:fltVal val="0"/>
                                          </p:val>
                                        </p:tav>
                                        <p:tav tm="100000">
                                          <p:val>
                                            <p:fltVal val="1"/>
                                          </p:val>
                                        </p:tav>
                                      </p:tavLst>
                                    </p:anim>
                                    <p:anim calcmode="lin" valueType="num">
                                      <p:cBhvr>
                                        <p:cTn id="19" dur="205" tmFilter="0, 0; 0.125,0.2665; 0.25,0.4; 0.375,0.465; 0.5,0.5;  0.625,0.535; 0.75,0.6; 0.875,0.7335; 1,1">
                                          <p:stCondLst>
                                            <p:cond delay="2070"/>
                                          </p:stCondLst>
                                        </p:cTn>
                                        <p:tgtEl>
                                          <p:spTgt spid="9"/>
                                        </p:tgtEl>
                                        <p:attrNameLst>
                                          <p:attrName>ppt_y</p:attrName>
                                        </p:attrNameLst>
                                      </p:cBhvr>
                                      <p:tavLst>
                                        <p:tav tm="0" fmla="#ppt_y-sin(pi*$)/81">
                                          <p:val>
                                            <p:fltVal val="0"/>
                                          </p:val>
                                        </p:tav>
                                        <p:tav tm="100000">
                                          <p:val>
                                            <p:fltVal val="1"/>
                                          </p:val>
                                        </p:tav>
                                      </p:tavLst>
                                    </p:anim>
                                    <p:animScale>
                                      <p:cBhvr>
                                        <p:cTn id="20" dur="33">
                                          <p:stCondLst>
                                            <p:cond delay="813"/>
                                          </p:stCondLst>
                                        </p:cTn>
                                        <p:tgtEl>
                                          <p:spTgt spid="9"/>
                                        </p:tgtEl>
                                      </p:cBhvr>
                                      <p:to x="100000" y="60000"/>
                                    </p:animScale>
                                    <p:animScale>
                                      <p:cBhvr>
                                        <p:cTn id="21" dur="208" decel="50000">
                                          <p:stCondLst>
                                            <p:cond delay="845"/>
                                          </p:stCondLst>
                                        </p:cTn>
                                        <p:tgtEl>
                                          <p:spTgt spid="9"/>
                                        </p:tgtEl>
                                      </p:cBhvr>
                                      <p:to x="100000" y="100000"/>
                                    </p:animScale>
                                    <p:animScale>
                                      <p:cBhvr>
                                        <p:cTn id="22" dur="33">
                                          <p:stCondLst>
                                            <p:cond delay="1640"/>
                                          </p:stCondLst>
                                        </p:cTn>
                                        <p:tgtEl>
                                          <p:spTgt spid="9"/>
                                        </p:tgtEl>
                                      </p:cBhvr>
                                      <p:to x="100000" y="80000"/>
                                    </p:animScale>
                                    <p:animScale>
                                      <p:cBhvr>
                                        <p:cTn id="23" dur="208" decel="50000">
                                          <p:stCondLst>
                                            <p:cond delay="1673"/>
                                          </p:stCondLst>
                                        </p:cTn>
                                        <p:tgtEl>
                                          <p:spTgt spid="9"/>
                                        </p:tgtEl>
                                      </p:cBhvr>
                                      <p:to x="100000" y="100000"/>
                                    </p:animScale>
                                    <p:animScale>
                                      <p:cBhvr>
                                        <p:cTn id="24" dur="33">
                                          <p:stCondLst>
                                            <p:cond delay="2053"/>
                                          </p:stCondLst>
                                        </p:cTn>
                                        <p:tgtEl>
                                          <p:spTgt spid="9"/>
                                        </p:tgtEl>
                                      </p:cBhvr>
                                      <p:to x="100000" y="90000"/>
                                    </p:animScale>
                                    <p:animScale>
                                      <p:cBhvr>
                                        <p:cTn id="25" dur="208" decel="50000">
                                          <p:stCondLst>
                                            <p:cond delay="2085"/>
                                          </p:stCondLst>
                                        </p:cTn>
                                        <p:tgtEl>
                                          <p:spTgt spid="9"/>
                                        </p:tgtEl>
                                      </p:cBhvr>
                                      <p:to x="100000" y="100000"/>
                                    </p:animScale>
                                    <p:animScale>
                                      <p:cBhvr>
                                        <p:cTn id="26" dur="33">
                                          <p:stCondLst>
                                            <p:cond delay="2260"/>
                                          </p:stCondLst>
                                        </p:cTn>
                                        <p:tgtEl>
                                          <p:spTgt spid="9"/>
                                        </p:tgtEl>
                                      </p:cBhvr>
                                      <p:to x="100000" y="95000"/>
                                    </p:animScale>
                                    <p:animScale>
                                      <p:cBhvr>
                                        <p:cTn id="27" dur="208" decel="50000">
                                          <p:stCondLst>
                                            <p:cond delay="2293"/>
                                          </p:stCondLst>
                                        </p:cTn>
                                        <p:tgtEl>
                                          <p:spTgt spid="9"/>
                                        </p:tgtEl>
                                      </p:cBhvr>
                                      <p:to x="100000" y="100000"/>
                                    </p:animScale>
                                  </p:childTnLst>
                                </p:cTn>
                              </p:par>
                              <p:par>
                                <p:cTn id="28" presetID="10" presetClass="entr" presetSubtype="0" fill="hold" nodeType="withEffect">
                                  <p:stCondLst>
                                    <p:cond delay="4800"/>
                                  </p:stCondLst>
                                  <p:childTnLst>
                                    <p:set>
                                      <p:cBhvr>
                                        <p:cTn id="29" dur="1" fill="hold">
                                          <p:stCondLst>
                                            <p:cond delay="0"/>
                                          </p:stCondLst>
                                        </p:cTn>
                                        <p:tgtEl>
                                          <p:spTgt spid="1026"/>
                                        </p:tgtEl>
                                        <p:attrNameLst>
                                          <p:attrName>style.visibility</p:attrName>
                                        </p:attrNameLst>
                                      </p:cBhvr>
                                      <p:to>
                                        <p:strVal val="visible"/>
                                      </p:to>
                                    </p:set>
                                    <p:animEffect transition="in" filter="fade">
                                      <p:cBhvr>
                                        <p:cTn id="30" dur="700"/>
                                        <p:tgtEl>
                                          <p:spTgt spid="1026"/>
                                        </p:tgtEl>
                                      </p:cBhvr>
                                    </p:animEffect>
                                  </p:childTnLst>
                                </p:cTn>
                              </p:par>
                              <p:par>
                                <p:cTn id="31" presetID="32" presetClass="emph" presetSubtype="0" fill="hold" grpId="0" nodeType="withEffect">
                                  <p:stCondLst>
                                    <p:cond delay="600"/>
                                  </p:stCondLst>
                                  <p:iterate type="lt">
                                    <p:tmPct val="10000"/>
                                  </p:iterate>
                                  <p:childTnLst>
                                    <p:animRot by="120000">
                                      <p:cBhvr>
                                        <p:cTn id="32" dur="200" fill="hold">
                                          <p:stCondLst>
                                            <p:cond delay="0"/>
                                          </p:stCondLst>
                                        </p:cTn>
                                        <p:tgtEl>
                                          <p:spTgt spid="9"/>
                                        </p:tgtEl>
                                        <p:attrNameLst>
                                          <p:attrName>r</p:attrName>
                                        </p:attrNameLst>
                                      </p:cBhvr>
                                    </p:animRot>
                                    <p:animRot by="-240000">
                                      <p:cBhvr>
                                        <p:cTn id="33" dur="400" fill="hold">
                                          <p:stCondLst>
                                            <p:cond delay="400"/>
                                          </p:stCondLst>
                                        </p:cTn>
                                        <p:tgtEl>
                                          <p:spTgt spid="9"/>
                                        </p:tgtEl>
                                        <p:attrNameLst>
                                          <p:attrName>r</p:attrName>
                                        </p:attrNameLst>
                                      </p:cBhvr>
                                    </p:animRot>
                                    <p:animRot by="240000">
                                      <p:cBhvr>
                                        <p:cTn id="34" dur="400" fill="hold">
                                          <p:stCondLst>
                                            <p:cond delay="800"/>
                                          </p:stCondLst>
                                        </p:cTn>
                                        <p:tgtEl>
                                          <p:spTgt spid="9"/>
                                        </p:tgtEl>
                                        <p:attrNameLst>
                                          <p:attrName>r</p:attrName>
                                        </p:attrNameLst>
                                      </p:cBhvr>
                                    </p:animRot>
                                    <p:animRot by="-240000">
                                      <p:cBhvr>
                                        <p:cTn id="35" dur="400" fill="hold">
                                          <p:stCondLst>
                                            <p:cond delay="1200"/>
                                          </p:stCondLst>
                                        </p:cTn>
                                        <p:tgtEl>
                                          <p:spTgt spid="9"/>
                                        </p:tgtEl>
                                        <p:attrNameLst>
                                          <p:attrName>r</p:attrName>
                                        </p:attrNameLst>
                                      </p:cBhvr>
                                    </p:animRot>
                                    <p:animRot by="120000">
                                      <p:cBhvr>
                                        <p:cTn id="36" dur="400" fill="hold">
                                          <p:stCondLst>
                                            <p:cond delay="16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3"/>
                </p:tgtEl>
              </p:cMediaNode>
            </p:audio>
          </p:childTnLst>
        </p:cTn>
      </p:par>
    </p:tnLst>
    <p:bldLst>
      <p:bldP spid="9" grpId="0"/>
      <p:bldP spid="9"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DD56DE-5A39-4F1B-83C3-E62546E6CF02}"/>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11CB7948-2FA1-470D-B905-245CDE99B26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0"/>
            <a:ext cx="9144000" cy="5140990"/>
          </a:xfrm>
        </p:spPr>
      </p:pic>
      <p:pic>
        <p:nvPicPr>
          <p:cNvPr id="4" name="19th Floor_5sec">
            <a:hlinkClick r:id="" action="ppaction://media"/>
            <a:extLst>
              <a:ext uri="{FF2B5EF4-FFF2-40B4-BE49-F238E27FC236}">
                <a16:creationId xmlns:a16="http://schemas.microsoft.com/office/drawing/2014/main" id="{A15257F4-4B45-4548-8245-545E0003B3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5542831"/>
            <a:ext cx="406400" cy="406400"/>
          </a:xfrm>
          <a:prstGeom prst="rect">
            <a:avLst/>
          </a:prstGeom>
        </p:spPr>
      </p:pic>
    </p:spTree>
    <p:extLst>
      <p:ext uri="{BB962C8B-B14F-4D97-AF65-F5344CB8AC3E}">
        <p14:creationId xmlns:p14="http://schemas.microsoft.com/office/powerpoint/2010/main" val="245144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mediacall" presetSubtype="0" fill="hold" nodeType="withEffect">
                                  <p:stCondLst>
                                    <p:cond delay="0"/>
                                  </p:stCondLst>
                                  <p:childTnLst>
                                    <p:cmd type="call" cmd="playFrom(0.0)">
                                      <p:cBhvr>
                                        <p:cTn id="9" dur="5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2437C-04F3-4742-88FA-75438542E84D}"/>
              </a:ext>
            </a:extLst>
          </p:cNvPr>
          <p:cNvSpPr>
            <a:spLocks noGrp="1"/>
          </p:cNvSpPr>
          <p:nvPr>
            <p:ph type="ctrTitle"/>
          </p:nvPr>
        </p:nvSpPr>
        <p:spPr>
          <a:xfrm>
            <a:off x="1143000" y="1962150"/>
            <a:ext cx="6858000" cy="1219200"/>
          </a:xfrm>
        </p:spPr>
        <p:txBody>
          <a:bodyPr>
            <a:normAutofit fontScale="90000"/>
          </a:bodyPr>
          <a:lstStyle/>
          <a:p>
            <a:r>
              <a:rPr lang="en-US" altLang="ko-KR" dirty="0"/>
              <a:t>Lab. 11</a:t>
            </a:r>
            <a:br>
              <a:rPr lang="en-US" altLang="ko-KR" dirty="0"/>
            </a:br>
            <a:r>
              <a:rPr lang="en-US" altLang="ko-KR" dirty="0"/>
              <a:t>Texture Mapping</a:t>
            </a:r>
            <a:endParaRPr lang="ko-KR" altLang="en-US" dirty="0"/>
          </a:p>
        </p:txBody>
      </p:sp>
    </p:spTree>
    <p:extLst>
      <p:ext uri="{BB962C8B-B14F-4D97-AF65-F5344CB8AC3E}">
        <p14:creationId xmlns:p14="http://schemas.microsoft.com/office/powerpoint/2010/main" val="460049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DD56DE-5A39-4F1B-83C3-E62546E6CF02}"/>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11CB7948-2FA1-470D-B905-245CDE99B26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0"/>
            <a:ext cx="9144000" cy="5140990"/>
          </a:xfrm>
        </p:spPr>
      </p:pic>
      <p:pic>
        <p:nvPicPr>
          <p:cNvPr id="4" name="19th Floor_5sec">
            <a:hlinkClick r:id="" action="ppaction://media"/>
            <a:extLst>
              <a:ext uri="{FF2B5EF4-FFF2-40B4-BE49-F238E27FC236}">
                <a16:creationId xmlns:a16="http://schemas.microsoft.com/office/drawing/2014/main" id="{A15257F4-4B45-4548-8245-545E0003B3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5542831"/>
            <a:ext cx="406400" cy="406400"/>
          </a:xfrm>
          <a:prstGeom prst="rect">
            <a:avLst/>
          </a:prstGeom>
        </p:spPr>
      </p:pic>
    </p:spTree>
    <p:extLst>
      <p:ext uri="{BB962C8B-B14F-4D97-AF65-F5344CB8AC3E}">
        <p14:creationId xmlns:p14="http://schemas.microsoft.com/office/powerpoint/2010/main" val="297941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mediacall" presetSubtype="0" fill="hold" nodeType="withEffect">
                                  <p:stCondLst>
                                    <p:cond delay="0"/>
                                  </p:stCondLst>
                                  <p:childTnLst>
                                    <p:cmd type="call" cmd="playFrom(0.0)">
                                      <p:cBhvr>
                                        <p:cTn id="9" dur="5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628650" y="558266"/>
            <a:ext cx="7886700" cy="4074458"/>
          </a:xfrm>
        </p:spPr>
        <p:txBody>
          <a:bodyPr>
            <a:normAutofit/>
          </a:bodyPr>
          <a:lstStyle/>
          <a:p>
            <a:pPr marL="0" indent="0" algn="ctr">
              <a:buNone/>
            </a:pPr>
            <a:r>
              <a:rPr lang="en-US" altLang="ko-KR" sz="2000" dirty="0">
                <a:solidFill>
                  <a:srgbClr val="FFFF00"/>
                </a:solidFill>
                <a:latin typeface="Arial" panose="020B0604020202020204" pitchFamily="34" charset="0"/>
                <a:cs typeface="Arial" panose="020B0604020202020204" pitchFamily="34" charset="0"/>
              </a:rPr>
              <a:t>Software Tool Time (</a:t>
            </a:r>
            <a:r>
              <a:rPr lang="ko-KR" altLang="en-US" sz="2000" dirty="0">
                <a:solidFill>
                  <a:srgbClr val="FFFF00"/>
                </a:solidFill>
                <a:latin typeface="Arial" panose="020B0604020202020204" pitchFamily="34" charset="0"/>
                <a:cs typeface="Arial" panose="020B0604020202020204" pitchFamily="34" charset="0"/>
              </a:rPr>
              <a:t>소프트웨어 툴 타임</a:t>
            </a:r>
            <a:r>
              <a:rPr lang="en-US" altLang="ko-KR" sz="2000" dirty="0">
                <a:solidFill>
                  <a:srgbClr val="FFFF00"/>
                </a:solidFill>
                <a:latin typeface="Arial" panose="020B0604020202020204" pitchFamily="34" charset="0"/>
                <a:cs typeface="Arial" panose="020B0604020202020204" pitchFamily="34" charset="0"/>
              </a:rPr>
              <a:t>)</a:t>
            </a:r>
          </a:p>
          <a:p>
            <a:pPr marL="0" indent="0" algn="ctr">
              <a:buNone/>
            </a:pPr>
            <a:r>
              <a:rPr lang="en-US" altLang="ko-KR" sz="1600" dirty="0">
                <a:latin typeface="Arial" panose="020B0604020202020204" pitchFamily="34" charset="0"/>
                <a:cs typeface="Arial" panose="020B0604020202020204" pitchFamily="34" charset="0"/>
              </a:rPr>
              <a:t>(CC-BY-NC 4.0) Hwanyong Lee and Ajou University</a:t>
            </a:r>
          </a:p>
          <a:p>
            <a:pPr marL="0" indent="0" algn="ctr">
              <a:buNone/>
            </a:pPr>
            <a:endParaRPr lang="en-US" altLang="ko-KR" sz="1600" dirty="0">
              <a:latin typeface="Arial" panose="020B0604020202020204" pitchFamily="34" charset="0"/>
              <a:cs typeface="Arial" panose="020B0604020202020204" pitchFamily="34" charset="0"/>
            </a:endParaRPr>
          </a:p>
          <a:p>
            <a:pPr marL="0" indent="0" algn="ctr">
              <a:buNone/>
            </a:pPr>
            <a:r>
              <a:rPr lang="en-US" altLang="ko-KR" sz="1600" dirty="0">
                <a:latin typeface="Arial" panose="020B0604020202020204" pitchFamily="34" charset="0"/>
                <a:cs typeface="Arial" panose="020B0604020202020204" pitchFamily="34" charset="0"/>
              </a:rPr>
              <a:t>Visit “Software Tool Time” channel in YouTube : </a:t>
            </a:r>
            <a:r>
              <a:rPr lang="en-US" altLang="ko-KR" sz="1600" dirty="0">
                <a:solidFill>
                  <a:schemeClr val="accent4">
                    <a:lumMod val="60000"/>
                    <a:lumOff val="40000"/>
                  </a:schemeClr>
                </a:solidFill>
                <a:latin typeface="Arial" panose="020B0604020202020204" pitchFamily="34" charset="0"/>
                <a:cs typeface="Arial" panose="020B0604020202020204" pitchFamily="34" charset="0"/>
              </a:rPr>
              <a:t>http://goo.gl/remxrw</a:t>
            </a:r>
            <a:br>
              <a:rPr lang="en-US" altLang="ko-KR" sz="1600" dirty="0">
                <a:solidFill>
                  <a:schemeClr val="accent4">
                    <a:lumMod val="60000"/>
                    <a:lumOff val="40000"/>
                  </a:schemeClr>
                </a:solidFill>
                <a:latin typeface="Arial" panose="020B0604020202020204" pitchFamily="34" charset="0"/>
                <a:cs typeface="Arial" panose="020B0604020202020204" pitchFamily="34" charset="0"/>
              </a:rPr>
            </a:br>
            <a:endParaRPr lang="en-US" altLang="ko-KR" sz="1600" dirty="0">
              <a:solidFill>
                <a:schemeClr val="accent4">
                  <a:lumMod val="60000"/>
                  <a:lumOff val="40000"/>
                </a:schemeClr>
              </a:solidFill>
              <a:latin typeface="Arial" panose="020B0604020202020204" pitchFamily="34" charset="0"/>
              <a:cs typeface="Arial" panose="020B0604020202020204" pitchFamily="34" charset="0"/>
            </a:endParaRPr>
          </a:p>
          <a:p>
            <a:pPr marL="0" indent="0" algn="ctr">
              <a:buNone/>
            </a:pPr>
            <a:r>
              <a:rPr lang="en-US" altLang="ko-KR" sz="1400" dirty="0">
                <a:solidFill>
                  <a:schemeClr val="tx1">
                    <a:lumMod val="75000"/>
                  </a:schemeClr>
                </a:solidFill>
                <a:latin typeface="Arial" panose="020B0604020202020204" pitchFamily="34" charset="0"/>
                <a:cs typeface="Arial" panose="020B0604020202020204" pitchFamily="34" charset="0"/>
              </a:rPr>
              <a:t>This video was supported by the Khronos Group</a:t>
            </a:r>
          </a:p>
          <a:p>
            <a:pPr marL="0" indent="0" algn="ctr">
              <a:buNone/>
            </a:pPr>
            <a:r>
              <a:rPr lang="en-US" altLang="ko-KR" sz="1500" dirty="0">
                <a:solidFill>
                  <a:srgbClr val="00B0F0"/>
                </a:solidFill>
                <a:latin typeface="Arial" panose="020B0604020202020204" pitchFamily="34" charset="0"/>
                <a:cs typeface="Arial" panose="020B0604020202020204" pitchFamily="34" charset="0"/>
              </a:rPr>
              <a:t>All product names, trademarks, and/or company names are used solely for identification and belong to their respective owners.</a:t>
            </a:r>
          </a:p>
          <a:p>
            <a:pPr marL="0" indent="0" algn="ctr">
              <a:buNone/>
            </a:pPr>
            <a:r>
              <a:rPr lang="en-US" altLang="ko-KR" sz="1500" dirty="0">
                <a:solidFill>
                  <a:srgbClr val="00B0F0"/>
                </a:solidFill>
                <a:latin typeface="Arial" panose="020B0604020202020204" pitchFamily="34" charset="0"/>
                <a:cs typeface="Arial" panose="020B0604020202020204" pitchFamily="34" charset="0"/>
              </a:rPr>
              <a:t>“Software Tool Time” video is licensed to the public under a Creative Commons Attribution 4.0 License  (https://creativecommons.org/license/by/4.0/) </a:t>
            </a:r>
          </a:p>
          <a:p>
            <a:pPr marL="0" indent="0" algn="ctr">
              <a:buNone/>
            </a:pPr>
            <a:r>
              <a:rPr lang="en-US" altLang="ko-KR" sz="1500" dirty="0">
                <a:solidFill>
                  <a:srgbClr val="00B0F0"/>
                </a:solidFill>
                <a:latin typeface="Arial" panose="020B0604020202020204" pitchFamily="34" charset="0"/>
                <a:cs typeface="Arial" panose="020B0604020202020204" pitchFamily="34" charset="0"/>
              </a:rPr>
              <a:t>Twin </a:t>
            </a:r>
            <a:r>
              <a:rPr lang="en-US" altLang="ko-KR" sz="1500" dirty="0" err="1">
                <a:solidFill>
                  <a:srgbClr val="00B0F0"/>
                </a:solidFill>
                <a:latin typeface="Arial" panose="020B0604020202020204" pitchFamily="34" charset="0"/>
                <a:cs typeface="Arial" panose="020B0604020202020204" pitchFamily="34" charset="0"/>
              </a:rPr>
              <a:t>Musicom’s</a:t>
            </a:r>
            <a:r>
              <a:rPr lang="ko-KR" altLang="en-US" sz="1500" dirty="0">
                <a:solidFill>
                  <a:srgbClr val="00B0F0"/>
                </a:solidFill>
                <a:latin typeface="Arial" panose="020B0604020202020204" pitchFamily="34" charset="0"/>
                <a:cs typeface="Arial" panose="020B0604020202020204" pitchFamily="34" charset="0"/>
              </a:rPr>
              <a:t> </a:t>
            </a:r>
            <a:r>
              <a:rPr lang="en-US" altLang="ko-KR" sz="1500" dirty="0">
                <a:solidFill>
                  <a:srgbClr val="00B0F0"/>
                </a:solidFill>
                <a:latin typeface="Arial" panose="020B0604020202020204" pitchFamily="34" charset="0"/>
                <a:cs typeface="Arial" panose="020B0604020202020204" pitchFamily="34" charset="0"/>
              </a:rPr>
              <a:t>African Drums (Sting) is licensed to the to the public under a Creative Commons Attribution 4.0 License (Artist: http://www.twinmusicom.org/)</a:t>
            </a:r>
          </a:p>
        </p:txBody>
      </p:sp>
      <p:pic>
        <p:nvPicPr>
          <p:cNvPr id="2050" name="Picture 2" descr="Creative Commons">
            <a:extLst>
              <a:ext uri="{FF2B5EF4-FFF2-40B4-BE49-F238E27FC236}">
                <a16:creationId xmlns:a16="http://schemas.microsoft.com/office/drawing/2014/main" id="{6AE06B9F-FD0B-4C77-AC7E-03A6408D6D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4632723"/>
            <a:ext cx="1159042" cy="2839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a:extLst>
              <a:ext uri="{FF2B5EF4-FFF2-40B4-BE49-F238E27FC236}">
                <a16:creationId xmlns:a16="http://schemas.microsoft.com/office/drawing/2014/main" id="{948356DE-CE21-4391-8E51-CF1FEFD7FB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758" y="268669"/>
            <a:ext cx="743671" cy="757836"/>
          </a:xfrm>
          <a:prstGeom prst="rect">
            <a:avLst/>
          </a:prstGeom>
          <a:effectLst>
            <a:reflection blurRad="6350" stA="50000" endA="300" endPos="55500" dist="50800" dir="5400000" sy="-100000" algn="bl" rotWithShape="0"/>
          </a:effectLst>
        </p:spPr>
      </p:pic>
      <p:pic>
        <p:nvPicPr>
          <p:cNvPr id="6" name="African Drums (Sting) - Twin Musicom_6sec">
            <a:hlinkClick r:id="" action="ppaction://media"/>
            <a:extLst>
              <a:ext uri="{FF2B5EF4-FFF2-40B4-BE49-F238E27FC236}">
                <a16:creationId xmlns:a16="http://schemas.microsoft.com/office/drawing/2014/main" id="{B87ECA76-32A7-4267-9D4E-8F36C496823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24338" y="5532524"/>
            <a:ext cx="347662" cy="347663"/>
          </a:xfrm>
          <a:prstGeom prst="rect">
            <a:avLst/>
          </a:prstGeom>
        </p:spPr>
      </p:pic>
    </p:spTree>
    <p:extLst>
      <p:ext uri="{BB962C8B-B14F-4D97-AF65-F5344CB8AC3E}">
        <p14:creationId xmlns:p14="http://schemas.microsoft.com/office/powerpoint/2010/main" val="84121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55" fill="hold"/>
                                        <p:tgtEl>
                                          <p:spTgt spid="6"/>
                                        </p:tgtEl>
                                      </p:cBhvr>
                                    </p:cmd>
                                  </p:childTnLst>
                                </p:cTn>
                              </p:par>
                              <p:par>
                                <p:cTn id="7" presetID="47"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par>
                                <p:cTn id="12" presetID="1" presetClass="entr" presetSubtype="0" fill="hold" nodeType="withEffect">
                                  <p:stCondLst>
                                    <p:cond delay="5000"/>
                                  </p:stCondLst>
                                  <p:childTnLst>
                                    <p:set>
                                      <p:cBhvr>
                                        <p:cTn id="13"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Why Texture Mapping ?</a:t>
            </a:r>
            <a:endParaRPr lang="ko-KR" altLang="en-US" dirty="0"/>
          </a:p>
        </p:txBody>
      </p:sp>
      <p:sp>
        <p:nvSpPr>
          <p:cNvPr id="3" name="내용 개체 틀 2"/>
          <p:cNvSpPr>
            <a:spLocks noGrp="1"/>
          </p:cNvSpPr>
          <p:nvPr>
            <p:ph idx="1"/>
          </p:nvPr>
        </p:nvSpPr>
        <p:spPr/>
        <p:txBody>
          <a:bodyPr>
            <a:normAutofit fontScale="85000" lnSpcReduction="20000"/>
          </a:bodyPr>
          <a:lstStyle/>
          <a:p>
            <a:r>
              <a:rPr lang="en-US" altLang="ko-KR" dirty="0"/>
              <a:t>Geometric Modeling </a:t>
            </a:r>
            <a:r>
              <a:rPr lang="en-US" altLang="ko-KR" dirty="0">
                <a:sym typeface="Wingdings" pitchFamily="2" charset="2"/>
              </a:rPr>
              <a:t>vs. Texture Mapping</a:t>
            </a:r>
          </a:p>
          <a:p>
            <a:endParaRPr lang="en-US" altLang="ko-KR" dirty="0">
              <a:sym typeface="Wingdings" pitchFamily="2" charset="2"/>
            </a:endParaRPr>
          </a:p>
          <a:p>
            <a:endParaRPr lang="en-US" altLang="ko-KR" dirty="0">
              <a:sym typeface="Wingdings" pitchFamily="2" charset="2"/>
            </a:endParaRPr>
          </a:p>
          <a:p>
            <a:endParaRPr lang="en-US" altLang="ko-KR" dirty="0">
              <a:sym typeface="Wingdings" pitchFamily="2" charset="2"/>
            </a:endParaRPr>
          </a:p>
          <a:p>
            <a:endParaRPr lang="en-US" altLang="ko-KR" dirty="0">
              <a:sym typeface="Wingdings" pitchFamily="2" charset="2"/>
            </a:endParaRPr>
          </a:p>
          <a:p>
            <a:endParaRPr lang="en-US" altLang="ko-KR" dirty="0">
              <a:sym typeface="Wingdings" pitchFamily="2" charset="2"/>
            </a:endParaRPr>
          </a:p>
          <a:p>
            <a:endParaRPr lang="en-US" altLang="ko-KR" dirty="0">
              <a:sym typeface="Wingdings" pitchFamily="2" charset="2"/>
            </a:endParaRPr>
          </a:p>
          <a:p>
            <a:r>
              <a:rPr lang="en-US" altLang="ko-KR" dirty="0">
                <a:sym typeface="Wingdings" pitchFamily="2" charset="2"/>
              </a:rPr>
              <a:t>geometric modeling : assign color value for each vertex</a:t>
            </a:r>
          </a:p>
          <a:p>
            <a:pPr lvl="1"/>
            <a:r>
              <a:rPr lang="en-US" altLang="ko-KR" dirty="0">
                <a:sym typeface="Wingdings" pitchFamily="2" charset="2"/>
              </a:rPr>
              <a:t>how many vertices we need to draw realistic?</a:t>
            </a:r>
          </a:p>
          <a:p>
            <a:r>
              <a:rPr lang="en-US" altLang="ko-KR" dirty="0">
                <a:sym typeface="Wingdings" pitchFamily="2" charset="2"/>
              </a:rPr>
              <a:t>texture mapping : wrap the real image on the surface</a:t>
            </a:r>
          </a:p>
          <a:p>
            <a:pPr lvl="1"/>
            <a:r>
              <a:rPr lang="en-US" altLang="ko-KR" dirty="0">
                <a:sym typeface="Wingdings" pitchFamily="2" charset="2"/>
              </a:rPr>
              <a:t>wallpaper </a:t>
            </a:r>
          </a:p>
          <a:p>
            <a:r>
              <a:rPr lang="en-US" altLang="ko-KR" dirty="0">
                <a:solidFill>
                  <a:srgbClr val="FFC000"/>
                </a:solidFill>
                <a:sym typeface="Wingdings" pitchFamily="2" charset="2"/>
              </a:rPr>
              <a:t>Make realistic rendering with low cost !</a:t>
            </a:r>
            <a:endParaRPr lang="ko-KR" altLang="en-US" dirty="0">
              <a:solidFill>
                <a:srgbClr val="FFC000"/>
              </a:solidFill>
            </a:endParaRPr>
          </a:p>
        </p:txBody>
      </p:sp>
      <p:pic>
        <p:nvPicPr>
          <p:cNvPr id="2050" name="Picture 2" descr="http://www.vrarchitect.net/anu/cg/Texture/Image/texexmpl.jpg"/>
          <p:cNvPicPr>
            <a:picLocks noChangeAspect="1" noChangeArrowheads="1"/>
          </p:cNvPicPr>
          <p:nvPr/>
        </p:nvPicPr>
        <p:blipFill>
          <a:blip r:embed="rId2"/>
          <a:srcRect/>
          <a:stretch>
            <a:fillRect/>
          </a:stretch>
        </p:blipFill>
        <p:spPr bwMode="auto">
          <a:xfrm>
            <a:off x="1840707" y="1680639"/>
            <a:ext cx="4750594" cy="1457326"/>
          </a:xfrm>
          <a:prstGeom prst="rect">
            <a:avLst/>
          </a:prstGeom>
          <a:noFill/>
        </p:spPr>
      </p:pic>
    </p:spTree>
    <p:extLst>
      <p:ext uri="{BB962C8B-B14F-4D97-AF65-F5344CB8AC3E}">
        <p14:creationId xmlns:p14="http://schemas.microsoft.com/office/powerpoint/2010/main" val="79712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Texture Mapping Example</a:t>
            </a:r>
            <a:endParaRPr lang="ko-KR" altLang="en-US" dirty="0"/>
          </a:p>
        </p:txBody>
      </p:sp>
      <p:sp>
        <p:nvSpPr>
          <p:cNvPr id="3" name="내용 개체 틀 2"/>
          <p:cNvSpPr>
            <a:spLocks noGrp="1"/>
          </p:cNvSpPr>
          <p:nvPr>
            <p:ph idx="1"/>
          </p:nvPr>
        </p:nvSpPr>
        <p:spPr/>
        <p:txBody>
          <a:bodyPr/>
          <a:lstStyle/>
          <a:p>
            <a:endParaRPr lang="en-US" altLang="ko-KR" dirty="0"/>
          </a:p>
          <a:p>
            <a:endParaRPr lang="ko-KR" altLang="en-US" dirty="0"/>
          </a:p>
        </p:txBody>
      </p:sp>
      <p:pic>
        <p:nvPicPr>
          <p:cNvPr id="11266" name="Picture 2" descr="http://blog.gamerdna.com/wp-content/uploads/2008/08/image13.png"/>
          <p:cNvPicPr>
            <a:picLocks noChangeAspect="1" noChangeArrowheads="1"/>
          </p:cNvPicPr>
          <p:nvPr/>
        </p:nvPicPr>
        <p:blipFill>
          <a:blip r:embed="rId2"/>
          <a:srcRect/>
          <a:stretch>
            <a:fillRect/>
          </a:stretch>
        </p:blipFill>
        <p:spPr bwMode="auto">
          <a:xfrm>
            <a:off x="1588011" y="1076906"/>
            <a:ext cx="4200525" cy="3429000"/>
          </a:xfrm>
          <a:prstGeom prst="rect">
            <a:avLst/>
          </a:prstGeom>
          <a:noFill/>
        </p:spPr>
      </p:pic>
    </p:spTree>
    <p:extLst>
      <p:ext uri="{BB962C8B-B14F-4D97-AF65-F5344CB8AC3E}">
        <p14:creationId xmlns:p14="http://schemas.microsoft.com/office/powerpoint/2010/main" val="4085349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61D830-B966-4626-83AE-BF239B09A0D0}"/>
              </a:ext>
            </a:extLst>
          </p:cNvPr>
          <p:cNvSpPr>
            <a:spLocks noGrp="1"/>
          </p:cNvSpPr>
          <p:nvPr>
            <p:ph type="title"/>
          </p:nvPr>
        </p:nvSpPr>
        <p:spPr/>
        <p:txBody>
          <a:bodyPr/>
          <a:lstStyle/>
          <a:p>
            <a:r>
              <a:rPr lang="en-US" altLang="ko-KR" dirty="0"/>
              <a:t>Texture Mapping Example – Wow!</a:t>
            </a:r>
            <a:endParaRPr lang="ko-KR" altLang="en-US" dirty="0"/>
          </a:p>
        </p:txBody>
      </p:sp>
      <mc:AlternateContent xmlns:mc="http://schemas.openxmlformats.org/markup-compatibility/2006">
        <mc:Choice xmlns:am3d="http://schemas.microsoft.com/office/drawing/2017/model3d" Requires="am3d">
          <p:graphicFrame>
            <p:nvGraphicFramePr>
              <p:cNvPr id="4" name="내용 개체 틀 3">
                <a:extLst>
                  <a:ext uri="{FF2B5EF4-FFF2-40B4-BE49-F238E27FC236}">
                    <a16:creationId xmlns:a16="http://schemas.microsoft.com/office/drawing/2014/main" id="{ED4F61A3-155C-4EA0-9649-6178AFE09828}"/>
                  </a:ext>
                </a:extLst>
              </p:cNvPr>
              <p:cNvGraphicFramePr>
                <a:graphicFrameLocks noGrp="1" noChangeAspect="1"/>
              </p:cNvGraphicFramePr>
              <p:nvPr>
                <p:ph idx="1"/>
                <p:extLst>
                  <p:ext uri="{D42A27DB-BD31-4B8C-83A1-F6EECF244321}">
                    <p14:modId xmlns:p14="http://schemas.microsoft.com/office/powerpoint/2010/main" val="346212435"/>
                  </p:ext>
                </p:extLst>
              </p:nvPr>
            </p:nvGraphicFramePr>
            <p:xfrm>
              <a:off x="880042" y="1460751"/>
              <a:ext cx="2462338" cy="3228160"/>
            </p:xfrm>
            <a:graphic>
              <a:graphicData uri="http://schemas.microsoft.com/office/drawing/2017/model3d">
                <am3d:model3d r:embed="rId2">
                  <am3d:spPr>
                    <a:xfrm>
                      <a:off x="0" y="0"/>
                      <a:ext cx="2462338" cy="3228160"/>
                    </a:xfrm>
                    <a:prstGeom prst="rect">
                      <a:avLst/>
                    </a:prstGeom>
                  </am3d:spPr>
                  <am3d:camera>
                    <am3d:pos x="0" y="0" z="69984927"/>
                    <am3d:up dx="0" dy="36000000" dz="0"/>
                    <am3d:lookAt x="0" y="0" z="0"/>
                    <am3d:perspective fov="2700000"/>
                  </am3d:camera>
                  <am3d:trans>
                    <am3d:meterPerModelUnit n="3979" d="1000000"/>
                    <am3d:preTrans dx="-115145" dy="-1112243" dz="-8831330"/>
                    <am3d:scale>
                      <am3d:sx n="1000000" d="1000000"/>
                      <am3d:sy n="1000000" d="1000000"/>
                      <am3d:sz n="1000000" d="1000000"/>
                    </am3d:scale>
                    <am3d:rot ax="10757614" ay="934246" az="10788627"/>
                    <am3d:postTrans dx="0" dy="0" dz="0"/>
                  </am3d:trans>
                  <am3d:raster rName="Office3DRenderer" rVer="16.0.8326">
                    <am3d:blip r:embed="rId3"/>
                  </am3d:raster>
                  <am3d:objViewport viewportSz="461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내용 개체 틀 3">
                <a:extLst>
                  <a:ext uri="{FF2B5EF4-FFF2-40B4-BE49-F238E27FC236}">
                    <a16:creationId xmlns:a16="http://schemas.microsoft.com/office/drawing/2014/main" id="{ED4F61A3-155C-4EA0-9649-6178AFE09828}"/>
                  </a:ext>
                </a:extLst>
              </p:cNvPr>
              <p:cNvPicPr>
                <a:picLocks noGrp="1" noRot="1" noChangeAspect="1" noMove="1" noResize="1" noEditPoints="1" noAdjustHandles="1" noChangeArrowheads="1" noChangeShapeType="1" noCrop="1"/>
              </p:cNvPicPr>
              <p:nvPr/>
            </p:nvPicPr>
            <p:blipFill>
              <a:blip r:embed="rId3"/>
              <a:stretch>
                <a:fillRect/>
              </a:stretch>
            </p:blipFill>
            <p:spPr>
              <a:xfrm>
                <a:off x="880042" y="1460751"/>
                <a:ext cx="2462338" cy="3228160"/>
              </a:xfrm>
              <a:prstGeom prst="rect">
                <a:avLst/>
              </a:prstGeom>
            </p:spPr>
          </p:pic>
        </mc:Fallback>
      </mc:AlternateContent>
      <p:pic>
        <p:nvPicPr>
          <p:cNvPr id="6" name="그림 5" descr="남자, 사람, 실내, 보는이(가) 표시된 사진&#10;&#10;자동 생성된 설명">
            <a:extLst>
              <a:ext uri="{FF2B5EF4-FFF2-40B4-BE49-F238E27FC236}">
                <a16:creationId xmlns:a16="http://schemas.microsoft.com/office/drawing/2014/main" id="{84963779-7A68-4FC9-A473-C4BB08F8B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731" y="1609680"/>
            <a:ext cx="2892440" cy="2892440"/>
          </a:xfrm>
          <a:prstGeom prst="roundRect">
            <a:avLst>
              <a:gd name="adj" fmla="val 4167"/>
            </a:avLst>
          </a:prstGeom>
          <a:ln/>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108582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2DFFDF-F4DB-42F3-B55A-FB9FDE9F43F0}"/>
              </a:ext>
            </a:extLst>
          </p:cNvPr>
          <p:cNvSpPr>
            <a:spLocks noGrp="1"/>
          </p:cNvSpPr>
          <p:nvPr>
            <p:ph type="title"/>
          </p:nvPr>
        </p:nvSpPr>
        <p:spPr/>
        <p:txBody>
          <a:bodyPr/>
          <a:lstStyle/>
          <a:p>
            <a:r>
              <a:rPr lang="en-US" altLang="ko-KR" dirty="0"/>
              <a:t>Using Images - framebuffer</a:t>
            </a:r>
            <a:endParaRPr lang="ko-KR" altLang="en-US" dirty="0"/>
          </a:p>
        </p:txBody>
      </p:sp>
      <p:sp>
        <p:nvSpPr>
          <p:cNvPr id="3" name="내용 개체 틀 2">
            <a:extLst>
              <a:ext uri="{FF2B5EF4-FFF2-40B4-BE49-F238E27FC236}">
                <a16:creationId xmlns:a16="http://schemas.microsoft.com/office/drawing/2014/main" id="{84735DC3-ABE0-4002-B6EF-BAE3D2B6FB51}"/>
              </a:ext>
            </a:extLst>
          </p:cNvPr>
          <p:cNvSpPr>
            <a:spLocks noGrp="1"/>
          </p:cNvSpPr>
          <p:nvPr>
            <p:ph idx="1"/>
          </p:nvPr>
        </p:nvSpPr>
        <p:spPr/>
        <p:txBody>
          <a:bodyPr/>
          <a:lstStyle/>
          <a:p>
            <a:r>
              <a:rPr lang="en-US" altLang="ko-KR" dirty="0"/>
              <a:t>a block of memory</a:t>
            </a:r>
          </a:p>
          <a:p>
            <a:pPr lvl="1"/>
            <a:r>
              <a:rPr lang="en-US" altLang="ko-KR" dirty="0"/>
              <a:t>n : width , m : height , k : bit-depth</a:t>
            </a:r>
          </a:p>
          <a:p>
            <a:r>
              <a:rPr lang="en-US" altLang="ko-KR" dirty="0"/>
              <a:t>bit plane </a:t>
            </a:r>
          </a:p>
          <a:p>
            <a:pPr lvl="1"/>
            <a:r>
              <a:rPr lang="en-US" altLang="ko-KR" dirty="0"/>
              <a:t>any of the k, n x m plane in buffer</a:t>
            </a:r>
          </a:p>
          <a:p>
            <a:r>
              <a:rPr lang="en-US" altLang="ko-KR" dirty="0"/>
              <a:t>Pixel (Picture element)</a:t>
            </a:r>
          </a:p>
          <a:p>
            <a:pPr lvl="1"/>
            <a:r>
              <a:rPr lang="en-US" altLang="ko-KR" dirty="0"/>
              <a:t>K values, in position (x , y) in (n , m)</a:t>
            </a:r>
          </a:p>
          <a:p>
            <a:pPr lvl="1"/>
            <a:endParaRPr lang="en-US" altLang="ko-KR" dirty="0"/>
          </a:p>
          <a:p>
            <a:pPr marL="342900" lvl="1" indent="0">
              <a:buNone/>
            </a:pPr>
            <a:endParaRPr lang="en-US" altLang="ko-KR" dirty="0"/>
          </a:p>
          <a:p>
            <a:endParaRPr lang="en-US" altLang="ko-KR" dirty="0"/>
          </a:p>
          <a:p>
            <a:endParaRPr lang="ko-KR" altLang="en-US" dirty="0"/>
          </a:p>
        </p:txBody>
      </p:sp>
      <p:grpSp>
        <p:nvGrpSpPr>
          <p:cNvPr id="11" name="그룹 10">
            <a:extLst>
              <a:ext uri="{FF2B5EF4-FFF2-40B4-BE49-F238E27FC236}">
                <a16:creationId xmlns:a16="http://schemas.microsoft.com/office/drawing/2014/main" id="{C6F7BF16-CA13-4F00-A1F5-47238371DA19}"/>
              </a:ext>
            </a:extLst>
          </p:cNvPr>
          <p:cNvGrpSpPr/>
          <p:nvPr/>
        </p:nvGrpSpPr>
        <p:grpSpPr>
          <a:xfrm>
            <a:off x="5454320" y="1938759"/>
            <a:ext cx="3326610" cy="969652"/>
            <a:chOff x="3674154" y="1071497"/>
            <a:chExt cx="5690062" cy="1935163"/>
          </a:xfrm>
        </p:grpSpPr>
        <p:pic>
          <p:nvPicPr>
            <p:cNvPr id="4" name="Picture 4" descr="an09f01">
              <a:extLst>
                <a:ext uri="{FF2B5EF4-FFF2-40B4-BE49-F238E27FC236}">
                  <a16:creationId xmlns:a16="http://schemas.microsoft.com/office/drawing/2014/main" id="{BB2AB618-31C7-4099-81CC-4FD7BFF9FCA6}"/>
                </a:ext>
              </a:extLst>
            </p:cNvPr>
            <p:cNvPicPr>
              <a:picLocks noChangeAspect="1" noChangeArrowheads="1"/>
            </p:cNvPicPr>
            <p:nvPr/>
          </p:nvPicPr>
          <p:blipFill>
            <a:blip r:embed="rId3"/>
            <a:srcRect/>
            <a:stretch>
              <a:fillRect/>
            </a:stretch>
          </p:blipFill>
          <p:spPr bwMode="auto">
            <a:xfrm>
              <a:off x="3674154" y="1071497"/>
              <a:ext cx="2947723" cy="1935163"/>
            </a:xfrm>
            <a:prstGeom prst="rect">
              <a:avLst/>
            </a:prstGeom>
            <a:noFill/>
          </p:spPr>
        </p:pic>
        <p:sp>
          <p:nvSpPr>
            <p:cNvPr id="7" name="Text Box 8">
              <a:extLst>
                <a:ext uri="{FF2B5EF4-FFF2-40B4-BE49-F238E27FC236}">
                  <a16:creationId xmlns:a16="http://schemas.microsoft.com/office/drawing/2014/main" id="{D8216BBA-BF13-4FDF-B399-D2C54C471298}"/>
                </a:ext>
              </a:extLst>
            </p:cNvPr>
            <p:cNvSpPr txBox="1">
              <a:spLocks noChangeArrowheads="1"/>
            </p:cNvSpPr>
            <p:nvPr/>
          </p:nvSpPr>
          <p:spPr bwMode="auto">
            <a:xfrm>
              <a:off x="7536804" y="2179570"/>
              <a:ext cx="1827412" cy="737087"/>
            </a:xfrm>
            <a:prstGeom prst="rect">
              <a:avLst/>
            </a:prstGeom>
            <a:noFill/>
            <a:ln w="9525">
              <a:noFill/>
              <a:miter lim="800000"/>
              <a:headEnd/>
              <a:tailEnd/>
            </a:ln>
            <a:effectLst/>
          </p:spPr>
          <p:txBody>
            <a:bodyPr wrap="none">
              <a:spAutoFit/>
            </a:bodyPr>
            <a:lstStyle/>
            <a:p>
              <a:r>
                <a:rPr lang="en-US" altLang="ko-KR" dirty="0">
                  <a:latin typeface="Tahoma" pitchFamily="34" charset="0"/>
                  <a:ea typeface="Tahoma" pitchFamily="34" charset="0"/>
                  <a:cs typeface="Tahoma" pitchFamily="34" charset="0"/>
                </a:rPr>
                <a:t>bit plane</a:t>
              </a:r>
              <a:endParaRPr lang="ko-KR" altLang="en-US" dirty="0">
                <a:latin typeface="Tahoma" pitchFamily="34" charset="0"/>
                <a:cs typeface="Tahoma" pitchFamily="34" charset="0"/>
              </a:endParaRPr>
            </a:p>
          </p:txBody>
        </p:sp>
        <p:sp>
          <p:nvSpPr>
            <p:cNvPr id="8" name="Rectangle 9">
              <a:extLst>
                <a:ext uri="{FF2B5EF4-FFF2-40B4-BE49-F238E27FC236}">
                  <a16:creationId xmlns:a16="http://schemas.microsoft.com/office/drawing/2014/main" id="{A210D2F1-977C-468F-99A6-C78451E7D527}"/>
                </a:ext>
              </a:extLst>
            </p:cNvPr>
            <p:cNvSpPr>
              <a:spLocks noChangeArrowheads="1"/>
            </p:cNvSpPr>
            <p:nvPr/>
          </p:nvSpPr>
          <p:spPr bwMode="auto">
            <a:xfrm>
              <a:off x="4172131" y="1833492"/>
              <a:ext cx="1318120" cy="990598"/>
            </a:xfrm>
            <a:prstGeom prst="rect">
              <a:avLst/>
            </a:prstGeom>
            <a:solidFill>
              <a:schemeClr val="accent1"/>
            </a:solidFill>
            <a:ln w="3175">
              <a:solidFill>
                <a:srgbClr val="000080"/>
              </a:solidFill>
              <a:miter lim="800000"/>
              <a:headEnd/>
              <a:tailEnd/>
            </a:ln>
            <a:effectLst/>
          </p:spPr>
          <p:txBody>
            <a:bodyPr wrap="none" anchor="ctr"/>
            <a:lstStyle/>
            <a:p>
              <a:endParaRPr lang="ko-KR" altLang="en-US" dirty="0"/>
            </a:p>
          </p:txBody>
        </p:sp>
        <p:sp>
          <p:nvSpPr>
            <p:cNvPr id="9" name="Line 5">
              <a:extLst>
                <a:ext uri="{FF2B5EF4-FFF2-40B4-BE49-F238E27FC236}">
                  <a16:creationId xmlns:a16="http://schemas.microsoft.com/office/drawing/2014/main" id="{60DE4845-C1AE-4E8F-A3B8-55D5E283ED5F}"/>
                </a:ext>
              </a:extLst>
            </p:cNvPr>
            <p:cNvSpPr>
              <a:spLocks noChangeShapeType="1"/>
            </p:cNvSpPr>
            <p:nvPr/>
          </p:nvSpPr>
          <p:spPr bwMode="auto">
            <a:xfrm flipV="1">
              <a:off x="5325152" y="1681095"/>
              <a:ext cx="1073150" cy="990600"/>
            </a:xfrm>
            <a:prstGeom prst="line">
              <a:avLst/>
            </a:prstGeom>
            <a:noFill/>
            <a:ln w="28575">
              <a:solidFill>
                <a:srgbClr val="FF99FF"/>
              </a:solidFill>
              <a:round/>
              <a:headEnd type="triangle" w="med" len="med"/>
              <a:tailEnd type="triangle" w="med" len="med"/>
            </a:ln>
            <a:effectLst/>
          </p:spPr>
          <p:txBody>
            <a:bodyPr/>
            <a:lstStyle/>
            <a:p>
              <a:endParaRPr lang="ko-KR" altLang="en-US">
                <a:latin typeface="Tahoma" pitchFamily="34" charset="0"/>
                <a:cs typeface="Tahoma" pitchFamily="34" charset="0"/>
              </a:endParaRPr>
            </a:p>
          </p:txBody>
        </p:sp>
        <p:sp>
          <p:nvSpPr>
            <p:cNvPr id="10" name="Line 10">
              <a:extLst>
                <a:ext uri="{FF2B5EF4-FFF2-40B4-BE49-F238E27FC236}">
                  <a16:creationId xmlns:a16="http://schemas.microsoft.com/office/drawing/2014/main" id="{5BAC032A-BCDA-413E-9FC4-F91D2E2EA2C9}"/>
                </a:ext>
              </a:extLst>
            </p:cNvPr>
            <p:cNvSpPr>
              <a:spLocks noChangeShapeType="1"/>
            </p:cNvSpPr>
            <p:nvPr/>
          </p:nvSpPr>
          <p:spPr bwMode="auto">
            <a:xfrm>
              <a:off x="5490252" y="2214495"/>
              <a:ext cx="2063750" cy="228600"/>
            </a:xfrm>
            <a:prstGeom prst="line">
              <a:avLst/>
            </a:prstGeom>
            <a:noFill/>
            <a:ln w="19050">
              <a:solidFill>
                <a:srgbClr val="FF0000"/>
              </a:solidFill>
              <a:round/>
              <a:headEnd/>
              <a:tailEnd type="triangle" w="med" len="med"/>
            </a:ln>
            <a:effectLst/>
          </p:spPr>
          <p:txBody>
            <a:bodyPr/>
            <a:lstStyle/>
            <a:p>
              <a:endParaRPr lang="ko-KR" altLang="en-US">
                <a:latin typeface="Tahoma" pitchFamily="34" charset="0"/>
                <a:cs typeface="Tahoma" pitchFamily="34" charset="0"/>
              </a:endParaRPr>
            </a:p>
          </p:txBody>
        </p:sp>
      </p:grpSp>
    </p:spTree>
    <p:extLst>
      <p:ext uri="{BB962C8B-B14F-4D97-AF65-F5344CB8AC3E}">
        <p14:creationId xmlns:p14="http://schemas.microsoft.com/office/powerpoint/2010/main" val="294998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슬라이드 번호 개체 틀 5"/>
          <p:cNvSpPr>
            <a:spLocks noGrp="1"/>
          </p:cNvSpPr>
          <p:nvPr>
            <p:ph type="sldNum" sz="quarter" idx="12"/>
          </p:nvPr>
        </p:nvSpPr>
        <p:spPr/>
        <p:txBody>
          <a:bodyPr/>
          <a:lstStyle/>
          <a:p>
            <a:fld id="{0BD6409A-7631-4B18-A101-64DDCE6DB748}" type="slidenum">
              <a:rPr lang="en-US" altLang="ko-KR"/>
              <a:pPr/>
              <a:t>9</a:t>
            </a:fld>
            <a:endParaRPr lang="en-US" altLang="ko-KR"/>
          </a:p>
        </p:txBody>
      </p:sp>
      <p:sp>
        <p:nvSpPr>
          <p:cNvPr id="138242" name="Rectangle 2"/>
          <p:cNvSpPr>
            <a:spLocks noGrp="1" noChangeArrowheads="1"/>
          </p:cNvSpPr>
          <p:nvPr>
            <p:ph type="title"/>
          </p:nvPr>
        </p:nvSpPr>
        <p:spPr/>
        <p:txBody>
          <a:bodyPr/>
          <a:lstStyle/>
          <a:p>
            <a:r>
              <a:rPr lang="en-US" altLang="ko-KR"/>
              <a:t>Digital Images</a:t>
            </a:r>
          </a:p>
        </p:txBody>
      </p:sp>
      <p:sp>
        <p:nvSpPr>
          <p:cNvPr id="138243" name="Rectangle 3"/>
          <p:cNvSpPr>
            <a:spLocks noGrp="1" noChangeArrowheads="1"/>
          </p:cNvSpPr>
          <p:nvPr>
            <p:ph type="body" idx="1"/>
          </p:nvPr>
        </p:nvSpPr>
        <p:spPr/>
        <p:txBody>
          <a:bodyPr/>
          <a:lstStyle/>
          <a:p>
            <a:r>
              <a:rPr lang="en-US" altLang="ko-KR" dirty="0"/>
              <a:t>image = 2D array of pixel values</a:t>
            </a:r>
          </a:p>
          <a:p>
            <a:pPr lvl="1"/>
            <a:r>
              <a:rPr lang="en-US" altLang="ko-KR" dirty="0"/>
              <a:t>monochrome image:	</a:t>
            </a:r>
            <a:r>
              <a:rPr lang="en-US" altLang="ko-KR" dirty="0" err="1"/>
              <a:t>GLubyte</a:t>
            </a:r>
            <a:r>
              <a:rPr lang="en-US" altLang="ko-KR" dirty="0"/>
              <a:t>  image[512][512];</a:t>
            </a:r>
          </a:p>
          <a:p>
            <a:pPr lvl="1"/>
            <a:r>
              <a:rPr lang="en-US" altLang="ko-KR" dirty="0"/>
              <a:t>color image (R,G,B):	</a:t>
            </a:r>
            <a:r>
              <a:rPr lang="en-US" altLang="ko-KR" dirty="0" err="1"/>
              <a:t>GLubyte</a:t>
            </a:r>
            <a:r>
              <a:rPr lang="en-US" altLang="ko-KR" dirty="0"/>
              <a:t>  image[512][512][3];</a:t>
            </a:r>
          </a:p>
          <a:p>
            <a:pPr lvl="1"/>
            <a:r>
              <a:rPr lang="en-US" altLang="ko-KR" dirty="0"/>
              <a:t>color image (RGBA):	</a:t>
            </a:r>
            <a:r>
              <a:rPr lang="en-US" altLang="ko-KR" dirty="0" err="1"/>
              <a:t>GLubyte</a:t>
            </a:r>
            <a:r>
              <a:rPr lang="en-US" altLang="ko-KR" dirty="0"/>
              <a:t>  image[512][512][4];</a:t>
            </a:r>
          </a:p>
          <a:p>
            <a:pPr lvl="1"/>
            <a:r>
              <a:rPr lang="en-US" altLang="ko-KR" dirty="0"/>
              <a:t>color image (RGBX):     </a:t>
            </a:r>
            <a:r>
              <a:rPr lang="en-US" altLang="ko-KR" dirty="0" err="1"/>
              <a:t>GLubyte</a:t>
            </a:r>
            <a:r>
              <a:rPr lang="en-US" altLang="ko-KR" dirty="0"/>
              <a:t>  image[512][512][4]; </a:t>
            </a:r>
          </a:p>
          <a:p>
            <a:endParaRPr lang="en-US" altLang="ko-KR" dirty="0"/>
          </a:p>
        </p:txBody>
      </p:sp>
      <p:pic>
        <p:nvPicPr>
          <p:cNvPr id="138244" name="Picture 4" descr="ellen3a"/>
          <p:cNvPicPr>
            <a:picLocks noGrp="1" noChangeAspect="1" noChangeArrowheads="1"/>
          </p:cNvPicPr>
          <p:nvPr>
            <p:ph sz="half" idx="4294967295"/>
          </p:nvPr>
        </p:nvPicPr>
        <p:blipFill rotWithShape="1">
          <a:blip r:embed="rId2"/>
          <a:srcRect l="3662"/>
          <a:stretch/>
        </p:blipFill>
        <p:spPr>
          <a:xfrm>
            <a:off x="1204755" y="3056302"/>
            <a:ext cx="2736373" cy="1621631"/>
          </a:xfrm>
          <a:noFill/>
          <a:ln/>
        </p:spPr>
      </p:pic>
      <p:pic>
        <p:nvPicPr>
          <p:cNvPr id="138246" name="Picture 6" descr="Lake"/>
          <p:cNvPicPr>
            <a:picLocks noGrp="1" noChangeAspect="1" noChangeArrowheads="1"/>
          </p:cNvPicPr>
          <p:nvPr>
            <p:ph sz="half" idx="4294967295"/>
          </p:nvPr>
        </p:nvPicPr>
        <p:blipFill>
          <a:blip r:embed="rId3"/>
          <a:srcRect/>
          <a:stretch>
            <a:fillRect/>
          </a:stretch>
        </p:blipFill>
        <p:spPr>
          <a:xfrm>
            <a:off x="4047370" y="3069687"/>
            <a:ext cx="1837484" cy="1608246"/>
          </a:xfrm>
          <a:noFill/>
          <a:ln/>
        </p:spPr>
      </p:pic>
    </p:spTree>
    <p:extLst>
      <p:ext uri="{BB962C8B-B14F-4D97-AF65-F5344CB8AC3E}">
        <p14:creationId xmlns:p14="http://schemas.microsoft.com/office/powerpoint/2010/main" val="3702665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PERSISTENCEDATA" val="MMPROD_UIPERSISTENCEDATA"/>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2&quot;/&gt;&lt;property id=&quot;20307&quot; value=&quot;256&quot;/&gt;&lt;/object&gt;&lt;object type=&quot;3&quot; unique_id=&quot;10004&quot;&gt;&lt;property id=&quot;20148&quot; value=&quot;5&quot;/&gt;&lt;property id=&quot;20300&quot; value=&quot;Slide 6&quot;/&gt;&lt;property id=&quot;20307&quot; value=&quot;257&quot;/&gt;&lt;/object&gt;&lt;object type=&quot;3&quot; unique_id=&quot;10021&quot;&gt;&lt;property id=&quot;20148&quot; value=&quot;5&quot;/&gt;&lt;property id=&quot;20300&quot; value=&quot;Slide 3 - &amp;quot;Lecture : vi editor 초보편&amp;quot;&quot;/&gt;&lt;property id=&quot;20307&quot; value=&quot;258&quot;/&gt;&lt;/object&gt;&lt;object type=&quot;3&quot; unique_id=&quot;10047&quot;&gt;&lt;property id=&quot;20148&quot; value=&quot;5&quot;/&gt;&lt;property id=&quot;20300&quot; value=&quot;Slide 4 - &amp;quot;여기 부터 강의&amp;quot;&quot;/&gt;&lt;property id=&quot;20307&quot; value=&quot;260&quot;/&gt;&lt;/object&gt;&lt;object type=&quot;3&quot; unique_id=&quot;10048&quot;&gt;&lt;property id=&quot;20148&quot; value=&quot;5&quot;/&gt;&lt;property id=&quot;20300&quot; value=&quot;Slide 5 - &amp;quot;Lecture : vi editor 초보편&amp;quot;&quot;/&gt;&lt;property id=&quot;20307&quot; value=&quot;259&quot;/&gt;&lt;/object&gt;&lt;object type=&quot;3&quot; unique_id=&quot;10071&quot;&gt;&lt;property id=&quot;20148&quot; value=&quot;5&quot;/&gt;&lt;property id=&quot;20300&quot; value=&quot;Slide 1 - &amp;quot;Are you ready?&amp;quot;&quot;/&gt;&lt;property id=&quot;20307&quot; value=&quot;261&quot;/&gt;&lt;/object&gt;&lt;/object&gt;&lt;object type=&quot;8&quot; unique_id=&quot;10008&quot;&gt;&lt;/object&gt;&lt;/object&gt;&lt;/database&gt;"/>
  <p:tag name="SECTOMILLISECCONVERTED" val="1"/>
</p:tagLst>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a:ea typeface="맑은 고딕"/>
        <a:cs typeface=""/>
      </a:majorFont>
      <a:minorFont>
        <a:latin typeface="Cambria"/>
        <a:ea typeface="맑은 고딕"/>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9328</TotalTime>
  <Words>2647</Words>
  <Application>Microsoft Office PowerPoint</Application>
  <PresentationFormat>화면 슬라이드 쇼(16:9)</PresentationFormat>
  <Paragraphs>349</Paragraphs>
  <Slides>45</Slides>
  <Notes>14</Notes>
  <HiddenSlides>0</HiddenSlides>
  <MMClips>6</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45</vt:i4>
      </vt:variant>
    </vt:vector>
  </HeadingPairs>
  <TitlesOfParts>
    <vt:vector size="55" baseType="lpstr">
      <vt:lpstr>Cambria</vt:lpstr>
      <vt:lpstr>AR HERMANN</vt:lpstr>
      <vt:lpstr>나눔고딕코딩</vt:lpstr>
      <vt:lpstr>Tahoma</vt:lpstr>
      <vt:lpstr>Symbol</vt:lpstr>
      <vt:lpstr>Arial</vt:lpstr>
      <vt:lpstr>Calibri</vt:lpstr>
      <vt:lpstr>Times New Roman</vt:lpstr>
      <vt:lpstr>맑은 고딕</vt:lpstr>
      <vt:lpstr>Office Theme</vt:lpstr>
      <vt:lpstr>Are you ready?</vt:lpstr>
      <vt:lpstr>PowerPoint 프레젠테이션</vt:lpstr>
      <vt:lpstr>PowerPoint 프레젠테이션</vt:lpstr>
      <vt:lpstr>WebGL 1.0 Tutorial      Lecture 11 – Texture</vt:lpstr>
      <vt:lpstr>Why Texture Mapping ?</vt:lpstr>
      <vt:lpstr>Texture Mapping Example</vt:lpstr>
      <vt:lpstr>Texture Mapping Example – Wow!</vt:lpstr>
      <vt:lpstr>Using Images - framebuffer</vt:lpstr>
      <vt:lpstr>Digital Images</vt:lpstr>
      <vt:lpstr>Mapping for what?</vt:lpstr>
      <vt:lpstr>Texture Mapping</vt:lpstr>
      <vt:lpstr>Coordinate Systems</vt:lpstr>
      <vt:lpstr>Texture Mapping – Procedures</vt:lpstr>
      <vt:lpstr>Two-part mapping</vt:lpstr>
      <vt:lpstr>Cylindrical Mapping</vt:lpstr>
      <vt:lpstr>Spherical Map</vt:lpstr>
      <vt:lpstr>Box Mapping</vt:lpstr>
      <vt:lpstr>Second Mapping</vt:lpstr>
      <vt:lpstr>Aliasing</vt:lpstr>
      <vt:lpstr>Area Averaging or multi-sampling</vt:lpstr>
      <vt:lpstr>2D and 3D Textures</vt:lpstr>
      <vt:lpstr>OpenGL ES 2.0 pipeline diagram</vt:lpstr>
      <vt:lpstr>Rasterization Processing</vt:lpstr>
      <vt:lpstr>Fragment Processing</vt:lpstr>
      <vt:lpstr>Overall Texture Pipeline</vt:lpstr>
      <vt:lpstr>2D Texture</vt:lpstr>
      <vt:lpstr>Cubemap Texture</vt:lpstr>
      <vt:lpstr>WebGL API for texture</vt:lpstr>
      <vt:lpstr>WebGL API for texture</vt:lpstr>
      <vt:lpstr>WebGL API for texture</vt:lpstr>
      <vt:lpstr>Texture Filtering and Mipmapping</vt:lpstr>
      <vt:lpstr>Texture Filtering and Mipmapping</vt:lpstr>
      <vt:lpstr>Simple Example : Vertex and Fragment Shader for Texture</vt:lpstr>
      <vt:lpstr>Texture lookup function in Fragment Shader</vt:lpstr>
      <vt:lpstr>Cube Texture</vt:lpstr>
      <vt:lpstr>Compressed Texture</vt:lpstr>
      <vt:lpstr>Compressed Texture</vt:lpstr>
      <vt:lpstr>Other texture Command (1)</vt:lpstr>
      <vt:lpstr>Other texture Command (2)</vt:lpstr>
      <vt:lpstr>Optional Texture (extension)</vt:lpstr>
      <vt:lpstr>PowerPoint 프레젠테이션</vt:lpstr>
      <vt:lpstr>PowerPoint 프레젠테이션</vt:lpstr>
      <vt:lpstr>Lab. 11 Texture Mapping</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you ready?</dc:title>
  <dc:creator>Hwanyong LEE</dc:creator>
  <cp:lastModifiedBy>Hwanyong LEE</cp:lastModifiedBy>
  <cp:revision>78</cp:revision>
  <dcterms:created xsi:type="dcterms:W3CDTF">2020-05-05T05:26:40Z</dcterms:created>
  <dcterms:modified xsi:type="dcterms:W3CDTF">2021-06-01T06:51:31Z</dcterms:modified>
</cp:coreProperties>
</file>